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340" r:id="rId2"/>
    <p:sldId id="344" r:id="rId3"/>
    <p:sldId id="336" r:id="rId4"/>
    <p:sldId id="347" r:id="rId5"/>
    <p:sldId id="284" r:id="rId6"/>
    <p:sldId id="361" r:id="rId7"/>
    <p:sldId id="359" r:id="rId8"/>
    <p:sldId id="360" r:id="rId9"/>
    <p:sldId id="358" r:id="rId10"/>
    <p:sldId id="345" r:id="rId11"/>
    <p:sldId id="346" r:id="rId12"/>
    <p:sldId id="362" r:id="rId13"/>
    <p:sldId id="365" r:id="rId14"/>
    <p:sldId id="363" r:id="rId15"/>
    <p:sldId id="366" r:id="rId16"/>
    <p:sldId id="367" r:id="rId17"/>
    <p:sldId id="348" r:id="rId18"/>
    <p:sldId id="349" r:id="rId19"/>
    <p:sldId id="368" r:id="rId20"/>
    <p:sldId id="370" r:id="rId21"/>
    <p:sldId id="369" r:id="rId22"/>
    <p:sldId id="352" r:id="rId23"/>
    <p:sldId id="353" r:id="rId24"/>
    <p:sldId id="374" r:id="rId25"/>
    <p:sldId id="371" r:id="rId26"/>
    <p:sldId id="372" r:id="rId27"/>
    <p:sldId id="388" r:id="rId28"/>
    <p:sldId id="373" r:id="rId29"/>
    <p:sldId id="375" r:id="rId30"/>
    <p:sldId id="376" r:id="rId31"/>
    <p:sldId id="354" r:id="rId32"/>
    <p:sldId id="356" r:id="rId33"/>
    <p:sldId id="377" r:id="rId34"/>
    <p:sldId id="381" r:id="rId35"/>
    <p:sldId id="383" r:id="rId36"/>
    <p:sldId id="384" r:id="rId37"/>
    <p:sldId id="380" r:id="rId38"/>
    <p:sldId id="386" r:id="rId39"/>
    <p:sldId id="387" r:id="rId40"/>
    <p:sldId id="357" r:id="rId41"/>
    <p:sldId id="355" r:id="rId42"/>
    <p:sldId id="379" r:id="rId43"/>
    <p:sldId id="385" r:id="rId44"/>
    <p:sldId id="364" r:id="rId45"/>
    <p:sldId id="310" r:id="rId46"/>
    <p:sldId id="265" r:id="rId47"/>
    <p:sldId id="339" r:id="rId4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0AB00"/>
    <a:srgbClr val="003283"/>
    <a:srgbClr val="666666"/>
    <a:srgbClr val="2B3F7B"/>
    <a:srgbClr val="9C277B"/>
    <a:srgbClr val="D4652D"/>
    <a:srgbClr val="9E3039"/>
    <a:srgbClr val="9999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p:scale>
          <a:sx n="100" d="100"/>
          <a:sy n="100" d="100"/>
        </p:scale>
        <p:origin x="-138" y="-2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xmlns=""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xmlns=""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image" Target="../media/image29.jpeg"/><Relationship Id="rId5" Type="http://schemas.openxmlformats.org/officeDocument/2006/relationships/image" Target="../media/image21.png"/><Relationship Id="rId10" Type="http://schemas.openxmlformats.org/officeDocument/2006/relationships/image" Target="../media/image28.jpeg"/><Relationship Id="rId4" Type="http://schemas.openxmlformats.org/officeDocument/2006/relationships/image" Target="../media/image19.png"/><Relationship Id="rId9"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www.extremesailingseries.com/"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55.png"/><Relationship Id="rId3" Type="http://schemas.openxmlformats.org/officeDocument/2006/relationships/image" Target="../media/image23.png"/><Relationship Id="rId7" Type="http://schemas.openxmlformats.org/officeDocument/2006/relationships/image" Target="../media/image26.jpeg"/><Relationship Id="rId12" Type="http://schemas.openxmlformats.org/officeDocument/2006/relationships/image" Target="../media/image28.jpe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5.jpeg"/><Relationship Id="rId11" Type="http://schemas.openxmlformats.org/officeDocument/2006/relationships/image" Target="../media/image54.jpeg"/><Relationship Id="rId5" Type="http://schemas.openxmlformats.org/officeDocument/2006/relationships/image" Target="../media/image21.png"/><Relationship Id="rId10" Type="http://schemas.openxmlformats.org/officeDocument/2006/relationships/image" Target="../media/image53.jpeg"/><Relationship Id="rId4" Type="http://schemas.openxmlformats.org/officeDocument/2006/relationships/image" Target="../media/image24.png"/><Relationship Id="rId9" Type="http://schemas.openxmlformats.org/officeDocument/2006/relationships/image" Target="../media/image29.jpeg"/></Relationships>
</file>

<file path=ppt/slides/_rels/slide3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8.jpeg"/><Relationship Id="rId7" Type="http://schemas.openxmlformats.org/officeDocument/2006/relationships/image" Target="../media/image27.jpe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6.jpeg"/><Relationship Id="rId11" Type="http://schemas.openxmlformats.org/officeDocument/2006/relationships/image" Target="../media/image55.png"/><Relationship Id="rId5" Type="http://schemas.openxmlformats.org/officeDocument/2006/relationships/image" Target="../media/image25.jpe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video" Target="file:///C:\data\SAP\sailing\SAPSailingAnalytics.mp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Software Architecture in a Showcase Set-Up</a:t>
            </a:r>
          </a:p>
          <a:p>
            <a:r>
              <a:rPr lang="en-US" dirty="0" smtClean="0"/>
              <a:t>Axel Uhl, Global Sponsorships</a:t>
            </a:r>
          </a:p>
          <a:p>
            <a:r>
              <a:rPr lang="en-US" dirty="0" smtClean="0"/>
              <a:t>March 21,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Laying the Cornerstones</a:t>
            </a:r>
          </a:p>
        </p:txBody>
      </p:sp>
      <p:pic>
        <p:nvPicPr>
          <p:cNvPr id="5" name="Picture 4" descr="1024x682-IMG_7131.JPG"/>
          <p:cNvPicPr>
            <a:picLocks noChangeAspect="1"/>
          </p:cNvPicPr>
          <p:nvPr/>
        </p:nvPicPr>
        <p:blipFill>
          <a:blip r:embed="rId3" cstate="print"/>
          <a:stretch>
            <a:fillRect/>
          </a:stretch>
        </p:blipFill>
        <p:spPr>
          <a:xfrm>
            <a:off x="5473785" y="419099"/>
            <a:ext cx="3336839" cy="501015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Started with </a:t>
            </a:r>
            <a:r>
              <a:rPr lang="en-US" dirty="0" err="1" smtClean="0"/>
              <a:t>Kieler</a:t>
            </a:r>
            <a:r>
              <a:rPr lang="en-US" dirty="0" smtClean="0"/>
              <a:t> </a:t>
            </a:r>
            <a:r>
              <a:rPr lang="en-US" dirty="0" err="1" smtClean="0"/>
              <a:t>Woche</a:t>
            </a:r>
            <a:r>
              <a:rPr lang="en-US" dirty="0" smtClean="0"/>
              <a:t> 2011 Requirements</a:t>
            </a:r>
            <a:endParaRPr lang="en-US" dirty="0"/>
          </a:p>
        </p:txBody>
      </p:sp>
      <p:sp>
        <p:nvSpPr>
          <p:cNvPr id="3" name="Text Placeholder 2"/>
          <p:cNvSpPr>
            <a:spLocks noGrp="1"/>
          </p:cNvSpPr>
          <p:nvPr>
            <p:ph type="body" sz="quarter" idx="10"/>
          </p:nvPr>
        </p:nvSpPr>
        <p:spPr>
          <a:xfrm>
            <a:off x="324000" y="1574305"/>
            <a:ext cx="8494713" cy="4610364"/>
          </a:xfrm>
        </p:spPr>
        <p:txBody>
          <a:bodyPr/>
          <a:lstStyle/>
          <a:p>
            <a:pPr lvl="0"/>
            <a:r>
              <a:rPr lang="en-US" dirty="0" smtClean="0"/>
              <a:t>Handle Live GPS and Wind Data</a:t>
            </a:r>
          </a:p>
          <a:p>
            <a:pPr lvl="2"/>
            <a:r>
              <a:rPr lang="en-US" dirty="0" smtClean="0"/>
              <a:t>Calculate Live In-Race Ranking Based on Wind and Boat Positions</a:t>
            </a:r>
          </a:p>
          <a:p>
            <a:pPr lvl="2"/>
            <a:r>
              <a:rPr lang="en-US" dirty="0" smtClean="0"/>
              <a:t>Provide Live Statistics about Distances, Speeds, Rank Changes, ETA</a:t>
            </a:r>
          </a:p>
          <a:p>
            <a:r>
              <a:rPr lang="en-US" dirty="0" smtClean="0"/>
              <a:t>Choices for a Quick Prototype</a:t>
            </a:r>
          </a:p>
          <a:p>
            <a:pPr lvl="1"/>
            <a:r>
              <a:rPr lang="en-US" dirty="0" smtClean="0"/>
              <a:t>Java with OSGi/Equinox to record and analyze live data</a:t>
            </a:r>
          </a:p>
          <a:p>
            <a:pPr lvl="2"/>
            <a:r>
              <a:rPr lang="en-US" dirty="0" smtClean="0"/>
              <a:t>Insert-only; queries aggregate on the fly</a:t>
            </a:r>
          </a:p>
          <a:p>
            <a:pPr lvl="2"/>
            <a:r>
              <a:rPr lang="en-US" dirty="0" smtClean="0"/>
              <a:t>Parallel aggregations for different key figures per query</a:t>
            </a:r>
          </a:p>
          <a:p>
            <a:pPr lvl="2"/>
            <a:r>
              <a:rPr lang="en-US" dirty="0" smtClean="0"/>
              <a:t>Coarse-grained used of </a:t>
            </a:r>
            <a:r>
              <a:rPr lang="en-US" b="1" dirty="0" smtClean="0">
                <a:latin typeface="Courier New" pitchFamily="49" charset="0"/>
                <a:cs typeface="Courier New" pitchFamily="49" charset="0"/>
              </a:rPr>
              <a:t>synchronized</a:t>
            </a:r>
            <a:r>
              <a:rPr lang="en-US" dirty="0" smtClean="0"/>
              <a:t> as </a:t>
            </a:r>
            <a:r>
              <a:rPr lang="en-US" dirty="0" err="1" smtClean="0"/>
              <a:t>q&amp;d</a:t>
            </a:r>
            <a:r>
              <a:rPr lang="en-US" dirty="0" smtClean="0"/>
              <a:t> “locking”</a:t>
            </a:r>
          </a:p>
          <a:p>
            <a:pPr lvl="2"/>
            <a:r>
              <a:rPr lang="en-US" dirty="0" smtClean="0"/>
              <a:t>Rendered JSON for multi-race leader-board in &lt;10ms</a:t>
            </a:r>
          </a:p>
          <a:p>
            <a:pPr lvl="1"/>
            <a:r>
              <a:rPr lang="en-US" dirty="0" smtClean="0"/>
              <a:t>Embedded Jetty as Servlet/</a:t>
            </a:r>
            <a:r>
              <a:rPr lang="en-US" dirty="0" err="1" smtClean="0"/>
              <a:t>RESTlet</a:t>
            </a:r>
            <a:r>
              <a:rPr lang="en-US" dirty="0" smtClean="0"/>
              <a:t> container</a:t>
            </a:r>
          </a:p>
          <a:p>
            <a:pPr lvl="2"/>
            <a:r>
              <a:rPr lang="en-US" dirty="0" smtClean="0"/>
              <a:t>Explicit registration of </a:t>
            </a:r>
            <a:r>
              <a:rPr lang="en-US" dirty="0" err="1" smtClean="0"/>
              <a:t>RESTlets</a:t>
            </a:r>
            <a:r>
              <a:rPr lang="en-US" dirty="0" smtClean="0"/>
              <a:t> in bundle activator</a:t>
            </a:r>
          </a:p>
          <a:p>
            <a:pPr lvl="1"/>
            <a:r>
              <a:rPr lang="en-US" dirty="0" smtClean="0"/>
              <a:t>Python </a:t>
            </a:r>
            <a:r>
              <a:rPr lang="en-US" dirty="0" smtClean="0"/>
              <a:t>to render HTML front-end</a:t>
            </a:r>
          </a:p>
          <a:p>
            <a:pPr lvl="1"/>
            <a:r>
              <a:rPr lang="en-US" dirty="0" smtClean="0"/>
              <a:t>REST/JSON interfaces between Python and Java</a:t>
            </a:r>
          </a:p>
          <a:p>
            <a:pPr lvl="1"/>
            <a:r>
              <a:rPr lang="en-US" dirty="0" err="1" smtClean="0"/>
              <a:t>Git</a:t>
            </a:r>
            <a:r>
              <a:rPr lang="en-US" dirty="0" smtClean="0"/>
              <a:t>, </a:t>
            </a:r>
            <a:r>
              <a:rPr lang="en-US" dirty="0" err="1" smtClean="0"/>
              <a:t>Junit</a:t>
            </a:r>
            <a:r>
              <a:rPr lang="en-US" dirty="0" smtClean="0"/>
              <a:t>, Maven, Hudson, </a:t>
            </a:r>
            <a:r>
              <a:rPr lang="en-US" dirty="0" err="1" smtClean="0"/>
              <a:t>MongoDB</a:t>
            </a:r>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err="1" smtClean="0"/>
              <a:t>Kieler</a:t>
            </a:r>
            <a:r>
              <a:rPr lang="en-US" dirty="0" smtClean="0"/>
              <a:t> </a:t>
            </a:r>
            <a:r>
              <a:rPr lang="en-US" dirty="0" err="1" smtClean="0"/>
              <a:t>Woche</a:t>
            </a:r>
            <a:r>
              <a:rPr lang="en-US" dirty="0" smtClean="0"/>
              <a:t> 2011 System Landscape, Data 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382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t>
            </a:r>
            <a:r>
              <a:rPr lang="en-US" dirty="0" err="1" smtClean="0"/>
              <a:t>sapsailing.com</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2"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cxnSp>
        <p:nvCxnSpPr>
          <p:cNvPr id="36" name="Straight Connector 35"/>
          <p:cNvCxnSpPr/>
          <p:nvPr/>
        </p:nvCxnSpPr>
        <p:spPr>
          <a:xfrm flipH="1">
            <a:off x="2238375" y="2486025"/>
            <a:ext cx="1628775"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86350" y="2495550"/>
            <a:ext cx="1638300"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gray">
          <a:xfrm>
            <a:off x="2857500" y="43434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Java Equinox</a:t>
            </a:r>
          </a:p>
        </p:txBody>
      </p:sp>
      <p:sp>
        <p:nvSpPr>
          <p:cNvPr id="40" name="Rectangle 39"/>
          <p:cNvSpPr/>
          <p:nvPr/>
        </p:nvSpPr>
        <p:spPr bwMode="gray">
          <a:xfrm>
            <a:off x="3952875" y="32385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Apache</a:t>
            </a:r>
          </a:p>
        </p:txBody>
      </p:sp>
      <p:sp>
        <p:nvSpPr>
          <p:cNvPr id="41" name="Rectangle 40"/>
          <p:cNvSpPr/>
          <p:nvPr/>
        </p:nvSpPr>
        <p:spPr bwMode="gray">
          <a:xfrm>
            <a:off x="5076825" y="432435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Python</a:t>
            </a:r>
          </a:p>
        </p:txBody>
      </p:sp>
      <p:sp>
        <p:nvSpPr>
          <p:cNvPr id="42" name="Rectangle 41"/>
          <p:cNvSpPr/>
          <p:nvPr/>
        </p:nvSpPr>
        <p:spPr bwMode="gray">
          <a:xfrm>
            <a:off x="3971925" y="5419726"/>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err="1" smtClean="0">
                <a:ln>
                  <a:noFill/>
                </a:ln>
                <a:effectLst/>
                <a:uLnTx/>
                <a:uFillTx/>
                <a:ea typeface="Arial Unicode MS" pitchFamily="34" charset="-128"/>
                <a:cs typeface="Arial Unicode MS" pitchFamily="34" charset="-128"/>
              </a:rPr>
              <a:t>MongoDB</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TextBox 42"/>
          <p:cNvSpPr txBox="1"/>
          <p:nvPr/>
        </p:nvSpPr>
        <p:spPr>
          <a:xfrm>
            <a:off x="5353050" y="5972175"/>
            <a:ext cx="216726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Wind and </a:t>
            </a:r>
            <a:r>
              <a:rPr lang="en-US" sz="1800" kern="0" dirty="0" err="1" smtClean="0">
                <a:ea typeface="Arial Unicode MS" pitchFamily="34" charset="-128"/>
                <a:cs typeface="Arial Unicode MS" pitchFamily="34" charset="-128"/>
              </a:rPr>
              <a:t>config</a:t>
            </a:r>
            <a:r>
              <a:rPr lang="en-US" sz="1800" kern="0" dirty="0" smtClean="0">
                <a:ea typeface="Arial Unicode MS" pitchFamily="34" charset="-128"/>
                <a:cs typeface="Arial Unicode MS" pitchFamily="34" charset="-128"/>
              </a:rPr>
              <a:t> data</a:t>
            </a:r>
          </a:p>
        </p:txBody>
      </p:sp>
      <p:cxnSp>
        <p:nvCxnSpPr>
          <p:cNvPr id="45" name="Straight Connector 44"/>
          <p:cNvCxnSpPr>
            <a:stCxn id="43" idx="1"/>
          </p:cNvCxnSpPr>
          <p:nvPr/>
        </p:nvCxnSpPr>
        <p:spPr>
          <a:xfrm flipH="1" flipV="1">
            <a:off x="4876800" y="6057900"/>
            <a:ext cx="476250" cy="527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0" idx="2"/>
            <a:endCxn id="41" idx="1"/>
          </p:cNvCxnSpPr>
          <p:nvPr/>
        </p:nvCxnSpPr>
        <p:spPr>
          <a:xfrm>
            <a:off x="4462463" y="4267201"/>
            <a:ext cx="614362" cy="5715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1" idx="1"/>
            <a:endCxn id="39" idx="3"/>
          </p:cNvCxnSpPr>
          <p:nvPr/>
        </p:nvCxnSpPr>
        <p:spPr>
          <a:xfrm flipH="1">
            <a:off x="3876675" y="4838701"/>
            <a:ext cx="1200150" cy="1905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2"/>
            <a:endCxn id="42" idx="3"/>
          </p:cNvCxnSpPr>
          <p:nvPr/>
        </p:nvCxnSpPr>
        <p:spPr>
          <a:xfrm flipH="1">
            <a:off x="4991100" y="5353051"/>
            <a:ext cx="595313" cy="5810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2"/>
            <a:endCxn id="42" idx="1"/>
          </p:cNvCxnSpPr>
          <p:nvPr/>
        </p:nvCxnSpPr>
        <p:spPr>
          <a:xfrm>
            <a:off x="3367088" y="5372101"/>
            <a:ext cx="604837" cy="5619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0" idx="2"/>
            <a:endCxn id="39" idx="3"/>
          </p:cNvCxnSpPr>
          <p:nvPr/>
        </p:nvCxnSpPr>
        <p:spPr>
          <a:xfrm flipH="1">
            <a:off x="3876675" y="4267201"/>
            <a:ext cx="585788" cy="590550"/>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Bundles Living Inside the Java Server</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65515" y="1069843"/>
            <a:ext cx="8680450" cy="544036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Produced this Output after Four Weeks</a:t>
            </a:r>
            <a:endParaRPr lang="en-US" dirty="0"/>
          </a:p>
        </p:txBody>
      </p:sp>
      <p:pic>
        <p:nvPicPr>
          <p:cNvPr id="4" name="Picture 3" descr="SAP-Sailing-Analytics.jpg"/>
          <p:cNvPicPr>
            <a:picLocks noChangeAspect="1"/>
          </p:cNvPicPr>
          <p:nvPr/>
        </p:nvPicPr>
        <p:blipFill>
          <a:blip r:embed="rId2" cstate="print"/>
          <a:stretch>
            <a:fillRect/>
          </a:stretch>
        </p:blipFill>
        <p:spPr>
          <a:xfrm>
            <a:off x="457272" y="2152649"/>
            <a:ext cx="8209176" cy="35528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First Prototype</a:t>
            </a:r>
            <a:endParaRPr lang="en-US" dirty="0"/>
          </a:p>
        </p:txBody>
      </p:sp>
      <p:sp>
        <p:nvSpPr>
          <p:cNvPr id="3" name="Text Placeholder 2"/>
          <p:cNvSpPr>
            <a:spLocks noGrp="1"/>
          </p:cNvSpPr>
          <p:nvPr>
            <p:ph type="body" sz="quarter" idx="10"/>
          </p:nvPr>
        </p:nvSpPr>
        <p:spPr/>
        <p:txBody>
          <a:bodyPr/>
          <a:lstStyle/>
          <a:p>
            <a:r>
              <a:rPr lang="en-US" dirty="0" smtClean="0"/>
              <a:t>UI layer</a:t>
            </a:r>
          </a:p>
          <a:p>
            <a:pPr lvl="2"/>
            <a:r>
              <a:rPr lang="en-US" dirty="0" smtClean="0"/>
              <a:t>Python server instance somehow redundant </a:t>
            </a:r>
            <a:r>
              <a:rPr lang="en-US" dirty="0" smtClean="0">
                <a:sym typeface="Wingdings" pitchFamily="2" charset="2"/>
              </a:rPr>
              <a:t> move to GWT, eliminate Python instance</a:t>
            </a:r>
          </a:p>
          <a:p>
            <a:r>
              <a:rPr lang="en-US" dirty="0" smtClean="0"/>
              <a:t>In-Memory On-the-Fly Aggregation</a:t>
            </a:r>
          </a:p>
          <a:p>
            <a:pPr lvl="2"/>
            <a:r>
              <a:rPr lang="en-US" dirty="0" smtClean="0"/>
              <a:t>Works nicely, particularly for out-of-order delivery of GPS and wind data</a:t>
            </a:r>
          </a:p>
          <a:p>
            <a:pPr lvl="2"/>
            <a:r>
              <a:rPr lang="en-US" dirty="0" smtClean="0"/>
              <a:t>Parallel execution results in nice speed-up for large leader-boards</a:t>
            </a:r>
          </a:p>
          <a:p>
            <a:pPr lvl="2"/>
            <a:r>
              <a:rPr lang="en-US" dirty="0" smtClean="0"/>
              <a:t>Use of </a:t>
            </a:r>
            <a:r>
              <a:rPr lang="en-US" b="1" dirty="0" smtClean="0">
                <a:latin typeface="Courier New" pitchFamily="49" charset="0"/>
                <a:cs typeface="Courier New" pitchFamily="49" charset="0"/>
              </a:rPr>
              <a:t>synchronized</a:t>
            </a:r>
            <a:r>
              <a:rPr lang="en-US" dirty="0" smtClean="0"/>
              <a:t> as poor-man’s locking replacement doesn’t scale particularly because of read-read lock-out </a:t>
            </a:r>
            <a:r>
              <a:rPr lang="en-US" dirty="0" smtClean="0">
                <a:sym typeface="Wingdings" pitchFamily="2" charset="2"/>
              </a:rPr>
              <a:t> move to </a:t>
            </a:r>
            <a:r>
              <a:rPr lang="en-US" b="1" dirty="0" err="1" smtClean="0">
                <a:latin typeface="Courier New" pitchFamily="49" charset="0"/>
                <a:cs typeface="Courier New" pitchFamily="49" charset="0"/>
                <a:sym typeface="Wingdings" pitchFamily="2" charset="2"/>
              </a:rPr>
              <a:t>ReentrantReadWriteLock</a:t>
            </a:r>
            <a:endParaRPr lang="en-US" b="1" dirty="0" smtClean="0">
              <a:latin typeface="Courier New" pitchFamily="49" charset="0"/>
              <a:cs typeface="Courier New" pitchFamily="49" charset="0"/>
              <a:sym typeface="Wingdings" pitchFamily="2" charset="2"/>
            </a:endParaRPr>
          </a:p>
          <a:p>
            <a:pPr lvl="2"/>
            <a:r>
              <a:rPr lang="en-US" dirty="0" smtClean="0">
                <a:sym typeface="Wingdings" pitchFamily="2" charset="2"/>
              </a:rPr>
              <a:t>First few key figures were well-chosen  add more, exciting figures for sailors</a:t>
            </a:r>
          </a:p>
          <a:p>
            <a:pPr lvl="2"/>
            <a:r>
              <a:rPr lang="en-US" dirty="0" smtClean="0">
                <a:sym typeface="Wingdings" pitchFamily="2" charset="2"/>
              </a:rPr>
              <a:t>Front-end used only by one or two users so far  scaling to many users so far not required</a:t>
            </a:r>
          </a:p>
          <a:p>
            <a:r>
              <a:rPr lang="en-US" dirty="0" smtClean="0">
                <a:sym typeface="Wingdings" pitchFamily="2" charset="2"/>
              </a:rPr>
              <a:t>Use of DB mostly for Recovery Only</a:t>
            </a:r>
          </a:p>
          <a:p>
            <a:pPr lvl="2"/>
            <a:r>
              <a:rPr lang="en-US" dirty="0" smtClean="0">
                <a:sym typeface="Wingdings" pitchFamily="2" charset="2"/>
              </a:rPr>
              <a:t>Works well for the data volumes we face so far. All tracking of </a:t>
            </a:r>
            <a:r>
              <a:rPr lang="en-US" dirty="0" err="1" smtClean="0">
                <a:sym typeface="Wingdings" pitchFamily="2" charset="2"/>
              </a:rPr>
              <a:t>Kieler</a:t>
            </a:r>
            <a:r>
              <a:rPr lang="en-US" dirty="0" smtClean="0">
                <a:sym typeface="Wingdings" pitchFamily="2" charset="2"/>
              </a:rPr>
              <a:t> </a:t>
            </a:r>
            <a:r>
              <a:rPr lang="en-US" dirty="0" err="1" smtClean="0">
                <a:sym typeface="Wingdings" pitchFamily="2" charset="2"/>
              </a:rPr>
              <a:t>Woche</a:t>
            </a:r>
            <a:r>
              <a:rPr lang="en-US" dirty="0" smtClean="0">
                <a:sym typeface="Wingdings" pitchFamily="2" charset="2"/>
              </a:rPr>
              <a:t> takes less than 1GB of Java heap space.</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Replacing a UI Layer</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
        <p:nvSpPr>
          <p:cNvPr id="4" name="Text Placeholder 3"/>
          <p:cNvSpPr>
            <a:spLocks noGrp="1"/>
          </p:cNvSpPr>
          <p:nvPr>
            <p:ph type="body" sz="quarter" idx="10"/>
          </p:nvPr>
        </p:nvSpPr>
        <p:spPr>
          <a:xfrm>
            <a:off x="324000" y="3506400"/>
            <a:ext cx="8496300" cy="620713"/>
          </a:xfrm>
        </p:spPr>
        <p:txBody>
          <a:bodyPr/>
          <a:lstStyle/>
          <a:p>
            <a:pPr lvl="1">
              <a:spcBef>
                <a:spcPts val="1200"/>
              </a:spcBef>
            </a:pPr>
            <a:r>
              <a:rPr lang="en-US" dirty="0" smtClean="0"/>
              <a:t>From a Python-based Web UI to GWT</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Web Toolkit (GWT)</a:t>
            </a:r>
            <a:endParaRPr lang="en-US" dirty="0"/>
          </a:p>
        </p:txBody>
      </p:sp>
      <p:sp>
        <p:nvSpPr>
          <p:cNvPr id="3" name="Text Placeholder 2"/>
          <p:cNvSpPr>
            <a:spLocks noGrp="1"/>
          </p:cNvSpPr>
          <p:nvPr>
            <p:ph type="body" sz="quarter" idx="10"/>
          </p:nvPr>
        </p:nvSpPr>
        <p:spPr/>
        <p:txBody>
          <a:bodyPr/>
          <a:lstStyle/>
          <a:p>
            <a:pPr lvl="0"/>
            <a:r>
              <a:rPr lang="en-US" dirty="0" smtClean="0"/>
              <a:t>Allows Java developers to build rich, dynamic HTML5 applications</a:t>
            </a:r>
          </a:p>
          <a:p>
            <a:pPr lvl="2"/>
            <a:r>
              <a:rPr lang="en-US" dirty="0" smtClean="0"/>
              <a:t>Cross-compiles Java to efficient JavaScript</a:t>
            </a:r>
          </a:p>
          <a:p>
            <a:pPr lvl="2"/>
            <a:r>
              <a:rPr lang="en-US" dirty="0" smtClean="0"/>
              <a:t>Uses the Eclipse Java debugging infrastructure</a:t>
            </a:r>
          </a:p>
          <a:p>
            <a:pPr lvl="2"/>
            <a:r>
              <a:rPr lang="en-US" dirty="0" smtClean="0"/>
              <a:t>Can be made play reasonably well with OSGi</a:t>
            </a:r>
          </a:p>
          <a:p>
            <a:pPr lvl="2"/>
            <a:r>
              <a:rPr lang="en-US" dirty="0" smtClean="0"/>
              <a:t>Code can be shared between server and browser if a few constraints are obeyed</a:t>
            </a:r>
          </a:p>
          <a:p>
            <a:pPr lvl="2"/>
            <a:r>
              <a:rPr lang="en-US" dirty="0" smtClean="0"/>
              <a:t>Powerful Eclipse JDT features available also for browser code</a:t>
            </a:r>
          </a:p>
          <a:p>
            <a:r>
              <a:rPr lang="en-US" dirty="0" smtClean="0"/>
              <a:t>New versions of the leader-board and administration console</a:t>
            </a:r>
          </a:p>
          <a:p>
            <a:pPr lvl="2"/>
            <a:r>
              <a:rPr lang="en-US" dirty="0" smtClean="0"/>
              <a:t>Replaces Python server instance</a:t>
            </a:r>
          </a:p>
          <a:p>
            <a:pPr lvl="2"/>
            <a:r>
              <a:rPr lang="en-US" dirty="0" smtClean="0"/>
              <a:t>Runs more efficiently because more can be done in the browser more easily</a:t>
            </a:r>
            <a:endParaRPr lang="en-US" dirty="0" smtClean="0"/>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Leaderboard as Re-Built with GWT</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What is SAP Global Sponsorships About?</a:t>
            </a:r>
          </a:p>
          <a:p>
            <a:pPr lvl="1"/>
            <a:r>
              <a:rPr lang="en-US" dirty="0" smtClean="0"/>
              <a:t>History of Sailing in SAP Global Sponsorships</a:t>
            </a:r>
          </a:p>
          <a:p>
            <a:pPr lvl="1"/>
            <a:r>
              <a:rPr lang="en-US" dirty="0" smtClean="0"/>
              <a:t>From </a:t>
            </a:r>
            <a:r>
              <a:rPr lang="en-US" dirty="0" err="1" smtClean="0"/>
              <a:t>Kieler</a:t>
            </a:r>
            <a:r>
              <a:rPr lang="en-US" dirty="0" smtClean="0"/>
              <a:t> </a:t>
            </a:r>
            <a:r>
              <a:rPr lang="en-US" dirty="0" err="1" smtClean="0"/>
              <a:t>Woche</a:t>
            </a:r>
            <a:r>
              <a:rPr lang="en-US" dirty="0" smtClean="0"/>
              <a:t> 2011 to the 5O5 Worlds 2013 in Barbados</a:t>
            </a:r>
          </a:p>
          <a:p>
            <a:r>
              <a:rPr lang="en-US" dirty="0" smtClean="0"/>
              <a:t>Laying the Cornerstones</a:t>
            </a:r>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r>
              <a:rPr lang="en-US" dirty="0" smtClean="0"/>
              <a:t>Replacing a UI Layer</a:t>
            </a:r>
          </a:p>
          <a:p>
            <a:pPr lvl="1"/>
            <a:r>
              <a:rPr lang="en-US" dirty="0" smtClean="0"/>
              <a:t>From a Python-based Web UI to GWT</a:t>
            </a:r>
          </a:p>
          <a:p>
            <a:pPr lvl="1"/>
            <a:r>
              <a:rPr lang="en-US" dirty="0" smtClean="0"/>
              <a:t>Using OSGi Web Bundles</a:t>
            </a:r>
            <a:endParaRPr lang="en-US" dirty="0" smtClean="0"/>
          </a:p>
          <a:p>
            <a:r>
              <a:rPr lang="en-US" dirty="0" smtClean="0"/>
              <a:t>Caching and Locking in a Highly Concurrent Environment</a:t>
            </a:r>
          </a:p>
          <a:p>
            <a:r>
              <a:rPr lang="en-US" dirty="0" smtClean="0"/>
              <a:t>Scaling an In-Memory Architecture with Replication</a:t>
            </a:r>
          </a:p>
          <a:p>
            <a:pPr lvl="1"/>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Switched from Explicit Registration to OSGi Web Bundles</a:t>
            </a:r>
            <a:endParaRPr lang="en-US" dirty="0"/>
          </a:p>
        </p:txBody>
      </p:sp>
      <p:sp>
        <p:nvSpPr>
          <p:cNvPr id="3" name="Text Placeholder 2"/>
          <p:cNvSpPr>
            <a:spLocks noGrp="1"/>
          </p:cNvSpPr>
          <p:nvPr>
            <p:ph type="body" sz="quarter" idx="10"/>
          </p:nvPr>
        </p:nvSpPr>
        <p:spPr/>
        <p:txBody>
          <a:bodyPr/>
          <a:lstStyle/>
          <a:p>
            <a:r>
              <a:rPr lang="en-US" dirty="0" smtClean="0"/>
              <a:t>Turned all Servlet/</a:t>
            </a:r>
            <a:r>
              <a:rPr lang="en-US" dirty="0" err="1" smtClean="0"/>
              <a:t>RESTlet</a:t>
            </a:r>
            <a:r>
              <a:rPr lang="en-US" dirty="0" smtClean="0"/>
              <a:t> providers into OSGi Web Bundles</a:t>
            </a:r>
            <a:endParaRPr lang="en-US" dirty="0" smtClean="0"/>
          </a:p>
          <a:p>
            <a:pPr lvl="2"/>
            <a:r>
              <a:rPr lang="en-US" dirty="0" smtClean="0"/>
              <a:t>No longer requires explicit registration in activator</a:t>
            </a:r>
          </a:p>
          <a:p>
            <a:pPr lvl="2"/>
            <a:r>
              <a:rPr lang="en-US" dirty="0" smtClean="0">
                <a:sym typeface="Wingdings" pitchFamily="2" charset="2"/>
              </a:rPr>
              <a:t>Bundle start/stop and registration / deregistration handled automatically</a:t>
            </a:r>
          </a:p>
          <a:p>
            <a:pPr lvl="2"/>
            <a:r>
              <a:rPr lang="en-US" dirty="0" smtClean="0">
                <a:sym typeface="Wingdings" pitchFamily="2" charset="2"/>
              </a:rPr>
              <a:t>Easily supports exposing web content</a:t>
            </a: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pPr>
              <a:buFont typeface="Wingdings"/>
              <a:buChar char="à"/>
            </a:pPr>
            <a:r>
              <a:rPr lang="en-US" dirty="0" smtClean="0">
                <a:sym typeface="Wingdings" pitchFamily="2" charset="2"/>
              </a:rPr>
              <a:t>Easy compatible upgrades of UI and gateway bundles in running server</a:t>
            </a:r>
          </a:p>
          <a:p>
            <a:pPr lvl="2"/>
            <a:r>
              <a:rPr lang="en-US" dirty="0" smtClean="0">
                <a:sym typeface="Wingdings" pitchFamily="2" charset="2"/>
              </a:rPr>
              <a:t>Helpful if server state is a bit expensive to re-construct after start-up</a:t>
            </a:r>
            <a:endParaRPr lang="en-US" dirty="0" smtClean="0">
              <a:sym typeface="Wingdings" pitchFamily="2" charset="2"/>
            </a:endParaRPr>
          </a:p>
        </p:txBody>
      </p:sp>
      <p:pic>
        <p:nvPicPr>
          <p:cNvPr id="3074" name="Picture 2"/>
          <p:cNvPicPr>
            <a:picLocks noChangeAspect="1" noChangeArrowheads="1"/>
          </p:cNvPicPr>
          <p:nvPr/>
        </p:nvPicPr>
        <p:blipFill>
          <a:blip r:embed="rId2" cstate="print"/>
          <a:srcRect/>
          <a:stretch>
            <a:fillRect/>
          </a:stretch>
        </p:blipFill>
        <p:spPr bwMode="auto">
          <a:xfrm>
            <a:off x="980036" y="3367982"/>
            <a:ext cx="3105150" cy="18764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993179" y="3933680"/>
            <a:ext cx="3048000" cy="323850"/>
          </a:xfrm>
          <a:prstGeom prst="rect">
            <a:avLst/>
          </a:prstGeom>
          <a:noFill/>
          <a:ln w="9525">
            <a:noFill/>
            <a:miter lim="800000"/>
            <a:headEnd/>
            <a:tailEnd/>
          </a:ln>
          <a:effectLst/>
        </p:spPr>
      </p:pic>
      <p:sp>
        <p:nvSpPr>
          <p:cNvPr id="6" name="TextBox 5"/>
          <p:cNvSpPr txBox="1"/>
          <p:nvPr/>
        </p:nvSpPr>
        <p:spPr>
          <a:xfrm>
            <a:off x="4976552" y="3474720"/>
            <a:ext cx="18210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 MANIFEST.MF</a:t>
            </a:r>
            <a:endParaRPr lang="en-US" sz="1800" kern="0" dirty="0" smtClean="0">
              <a:ea typeface="Arial Unicode MS" pitchFamily="34" charset="-128"/>
              <a:cs typeface="Arial Unicode MS"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GWT Bundles in OSGi</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87185" y="1006027"/>
            <a:ext cx="7669877" cy="574892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Computations Easily Run in Parallel</a:t>
            </a:r>
            <a:endParaRPr lang="en-US" dirty="0"/>
          </a:p>
        </p:txBody>
      </p:sp>
      <p:sp>
        <p:nvSpPr>
          <p:cNvPr id="3" name="Text Placeholder 2"/>
          <p:cNvSpPr>
            <a:spLocks noGrp="1"/>
          </p:cNvSpPr>
          <p:nvPr>
            <p:ph type="body" sz="quarter" idx="10"/>
          </p:nvPr>
        </p:nvSpPr>
        <p:spPr>
          <a:xfrm>
            <a:off x="382994" y="1406011"/>
            <a:ext cx="8494713" cy="4847305"/>
          </a:xfrm>
        </p:spPr>
        <p:txBody>
          <a:bodyPr/>
          <a:lstStyle/>
          <a:p>
            <a:pPr lvl="1"/>
            <a:r>
              <a:rPr lang="en-US" dirty="0" smtClean="0"/>
              <a:t>The calculations populating each red box are executed in one task.</a:t>
            </a:r>
          </a:p>
          <a:p>
            <a:pPr lvl="1"/>
            <a:r>
              <a:rPr lang="en-US" dirty="0" smtClean="0"/>
              <a:t>Each task is assigned to an Executor and can run concurrently.</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However, sensor feeds compete with reading tasks for data structure locks.</a:t>
            </a:r>
            <a:endParaRPr lang="en-US" dirty="0" smtClean="0"/>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Complexity, Growing Data, More Users</a:t>
            </a:r>
            <a:endParaRPr lang="en-US" dirty="0"/>
          </a:p>
        </p:txBody>
      </p:sp>
      <p:sp>
        <p:nvSpPr>
          <p:cNvPr id="3" name="Text Placeholder 2"/>
          <p:cNvSpPr>
            <a:spLocks noGrp="1"/>
          </p:cNvSpPr>
          <p:nvPr>
            <p:ph type="body" sz="quarter" idx="10"/>
          </p:nvPr>
        </p:nvSpPr>
        <p:spPr/>
        <p:txBody>
          <a:bodyPr/>
          <a:lstStyle/>
          <a:p>
            <a:pPr lvl="0"/>
            <a:r>
              <a:rPr lang="en-US" dirty="0" smtClean="0"/>
              <a:t>5o5 Worlds 2012, La Rochelle, France</a:t>
            </a:r>
          </a:p>
          <a:p>
            <a:pPr lvl="2"/>
            <a:r>
              <a:rPr lang="en-US" dirty="0" smtClean="0"/>
              <a:t>~190 boats in one fleet, racing concurrently for two hours/race</a:t>
            </a:r>
          </a:p>
          <a:p>
            <a:pPr lvl="2"/>
            <a:r>
              <a:rPr lang="en-US" dirty="0" smtClean="0"/>
              <a:t>In addition to commentary, several users in VIP lounge and on</a:t>
            </a:r>
            <a:br>
              <a:rPr lang="en-US" dirty="0" smtClean="0"/>
            </a:br>
            <a:r>
              <a:rPr lang="en-US" dirty="0" smtClean="0"/>
              <a:t>tablet devices</a:t>
            </a:r>
          </a:p>
          <a:p>
            <a:r>
              <a:rPr lang="en-US" dirty="0" smtClean="0"/>
              <a:t>Where “insert-only” and “aggregate on the fly” bit us</a:t>
            </a:r>
          </a:p>
          <a:p>
            <a:pPr lvl="1"/>
            <a:r>
              <a:rPr lang="en-US" dirty="0" smtClean="0"/>
              <a:t>Simple example: distance traveled for one competitor</a:t>
            </a:r>
          </a:p>
          <a:p>
            <a:pPr lvl="2"/>
            <a:r>
              <a:rPr lang="en-US" dirty="0" smtClean="0"/>
              <a:t>Find first fix at or after start line passing</a:t>
            </a:r>
          </a:p>
          <a:p>
            <a:pPr lvl="2"/>
            <a:r>
              <a:rPr lang="en-US" dirty="0" smtClean="0"/>
              <a:t>Sum up great-circle distance to the next fix that’s not an outlier</a:t>
            </a:r>
          </a:p>
          <a:p>
            <a:pPr lvl="1"/>
            <a:r>
              <a:rPr lang="en-US" dirty="0" smtClean="0"/>
              <a:t>For a leader-board that’s O(c*f) with c=number of competitors and f=number of fixes</a:t>
            </a:r>
          </a:p>
          <a:p>
            <a:pPr lvl="2"/>
            <a:r>
              <a:rPr lang="en-US" dirty="0" smtClean="0"/>
              <a:t>And the price per operation is quite high as it involves trigonometric functions</a:t>
            </a:r>
          </a:p>
          <a:p>
            <a:pPr lvl="1"/>
            <a:r>
              <a:rPr lang="en-US" dirty="0" smtClean="0"/>
              <a:t>Leader-board re-calculation times went up to &gt;2s per request towards the end of a race</a:t>
            </a:r>
          </a:p>
          <a:p>
            <a:pPr lvl="1"/>
            <a:r>
              <a:rPr lang="en-US" dirty="0" smtClean="0"/>
              <a:t>More users started accessing our stuff </a:t>
            </a:r>
            <a:r>
              <a:rPr lang="en-US" dirty="0" smtClean="0">
                <a:sym typeface="Wingdings" pitchFamily="2" charset="2"/>
              </a:rPr>
              <a:t> many similar expensive requests</a:t>
            </a:r>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Caching</a:t>
            </a:r>
            <a:endParaRPr lang="en-US" dirty="0"/>
          </a:p>
        </p:txBody>
      </p:sp>
      <p:sp>
        <p:nvSpPr>
          <p:cNvPr id="3" name="Text Placeholder 2"/>
          <p:cNvSpPr>
            <a:spLocks noGrp="1"/>
          </p:cNvSpPr>
          <p:nvPr>
            <p:ph type="body" sz="quarter" idx="10"/>
          </p:nvPr>
        </p:nvSpPr>
        <p:spPr/>
        <p:txBody>
          <a:bodyPr/>
          <a:lstStyle/>
          <a:p>
            <a:r>
              <a:rPr lang="en-US" dirty="0" smtClean="0"/>
              <a:t>Major Nightmare, Pandora’s Box</a:t>
            </a:r>
          </a:p>
          <a:p>
            <a:pPr lvl="2"/>
            <a:r>
              <a:rPr lang="en-US" dirty="0" smtClean="0"/>
              <a:t>For each cached result, need to remember </a:t>
            </a:r>
            <a:r>
              <a:rPr lang="en-US" u="sng" dirty="0" smtClean="0"/>
              <a:t>when to invalidate</a:t>
            </a:r>
            <a:r>
              <a:rPr lang="en-US" dirty="0" smtClean="0"/>
              <a:t> cache.</a:t>
            </a:r>
          </a:p>
          <a:p>
            <a:pPr lvl="2"/>
            <a:r>
              <a:rPr lang="en-US" dirty="0" smtClean="0"/>
              <a:t>Calculation rule changes </a:t>
            </a:r>
            <a:r>
              <a:rPr lang="en-US" dirty="0" smtClean="0">
                <a:sym typeface="Wingdings" pitchFamily="2" charset="2"/>
              </a:rPr>
              <a:t> invalidation logic needs to change accordingly</a:t>
            </a:r>
          </a:p>
          <a:p>
            <a:pPr lvl="2"/>
            <a:r>
              <a:rPr lang="en-US" dirty="0" smtClean="0">
                <a:sym typeface="Wingdings" pitchFamily="2" charset="2"/>
              </a:rPr>
              <a:t>Feels like re-building Excel…</a:t>
            </a:r>
          </a:p>
          <a:p>
            <a:pPr lvl="2"/>
            <a:r>
              <a:rPr lang="en-US" dirty="0" smtClean="0">
                <a:sym typeface="Wingdings" pitchFamily="2" charset="2"/>
              </a:rPr>
              <a:t>…but seems inevitable to us when calculations on raw data become more complex and number of concurrent users goes up.</a:t>
            </a:r>
          </a:p>
          <a:p>
            <a:r>
              <a:rPr lang="en-US" dirty="0" smtClean="0">
                <a:sym typeface="Wingdings" pitchFamily="2" charset="2"/>
              </a:rPr>
              <a:t>Cache Invalidation with Out-of-Order Delivery</a:t>
            </a:r>
          </a:p>
          <a:p>
            <a:pPr lvl="1"/>
            <a:r>
              <a:rPr lang="en-US" dirty="0" smtClean="0">
                <a:sym typeface="Wingdings" pitchFamily="2" charset="2"/>
              </a:rPr>
              <a:t>Tricky as one needs to know the cached scope affected by a single fix.</a:t>
            </a:r>
          </a:p>
          <a:p>
            <a:pPr lvl="1"/>
            <a:r>
              <a:rPr lang="en-US" dirty="0" smtClean="0">
                <a:sym typeface="Wingdings" pitchFamily="2" charset="2"/>
              </a:rPr>
              <a:t>Example:</a:t>
            </a:r>
          </a:p>
          <a:p>
            <a:pPr lvl="2"/>
            <a:r>
              <a:rPr lang="en-US" dirty="0" smtClean="0"/>
              <a:t>Wind is calculated as weighted average 15s before and after the requested time point.</a:t>
            </a:r>
          </a:p>
          <a:p>
            <a:pPr lvl="2"/>
            <a:r>
              <a:rPr lang="en-US" dirty="0" smtClean="0"/>
              <a:t>A new wind fix will affect the average for 15s before and after its time point.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Effort Caching</a:t>
            </a:r>
            <a:endParaRPr lang="en-US" dirty="0"/>
          </a:p>
        </p:txBody>
      </p:sp>
      <p:sp>
        <p:nvSpPr>
          <p:cNvPr id="3" name="Text Placeholder 2"/>
          <p:cNvSpPr>
            <a:spLocks noGrp="1"/>
          </p:cNvSpPr>
          <p:nvPr>
            <p:ph type="body" sz="quarter" idx="10"/>
          </p:nvPr>
        </p:nvSpPr>
        <p:spPr/>
        <p:txBody>
          <a:bodyPr/>
          <a:lstStyle/>
          <a:p>
            <a:r>
              <a:rPr lang="en-US" dirty="0" smtClean="0"/>
              <a:t>All queries consider a time point with millisecond resolution.</a:t>
            </a:r>
          </a:p>
          <a:p>
            <a:pPr lvl="1"/>
            <a:r>
              <a:rPr lang="en-US" dirty="0" smtClean="0"/>
              <a:t>Makes cache hits pretty unlikely…</a:t>
            </a:r>
          </a:p>
          <a:p>
            <a:pPr lvl="1"/>
            <a:r>
              <a:rPr lang="en-US" dirty="0" smtClean="0"/>
              <a:t>…unless we manage to project some time points to a single time point</a:t>
            </a:r>
          </a:p>
          <a:p>
            <a:pPr lvl="2"/>
            <a:r>
              <a:rPr lang="en-US" dirty="0" smtClean="0"/>
              <a:t>Example: querying after last change of a race projects to end of the race</a:t>
            </a:r>
          </a:p>
          <a:p>
            <a:r>
              <a:rPr lang="en-US" dirty="0" smtClean="0"/>
              <a:t>Consolidate </a:t>
            </a:r>
            <a:r>
              <a:rPr lang="en-US" dirty="0" smtClean="0"/>
              <a:t>all Live Access</a:t>
            </a:r>
          </a:p>
          <a:p>
            <a:pPr lvl="2"/>
            <a:r>
              <a:rPr lang="en-US" dirty="0" smtClean="0"/>
              <a:t>If a client asks for “live” data, it gets what the server has, no matter the “client time”</a:t>
            </a:r>
            <a:endParaRPr lang="en-US" dirty="0" smtClean="0"/>
          </a:p>
          <a:p>
            <a:r>
              <a:rPr lang="en-US" dirty="0" smtClean="0"/>
              <a:t>New facts that need to invalidate a best-effort cache trigger re-calculation</a:t>
            </a:r>
          </a:p>
          <a:p>
            <a:pPr lvl="2"/>
            <a:r>
              <a:rPr lang="en-US" dirty="0" smtClean="0"/>
              <a:t>Clients continue to receive outdated results until re-calculation has finished.</a:t>
            </a:r>
          </a:p>
          <a:p>
            <a:pPr lvl="2"/>
            <a:r>
              <a:rPr lang="en-US" dirty="0" smtClean="0"/>
              <a:t>This way, </a:t>
            </a:r>
            <a:r>
              <a:rPr lang="en-US" u="sng" dirty="0" smtClean="0"/>
              <a:t>clients don’t block</a:t>
            </a:r>
            <a:r>
              <a:rPr lang="en-US" dirty="0" smtClean="0"/>
              <a:t> for the sometimes </a:t>
            </a:r>
            <a:r>
              <a:rPr lang="en-US" u="sng" dirty="0" smtClean="0"/>
              <a:t>expensive cache updates</a:t>
            </a:r>
            <a:r>
              <a:rPr lang="en-US" dirty="0" smtClean="0"/>
              <a:t>.</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 Obviously Needed with Concurrency</a:t>
            </a:r>
            <a:endParaRPr lang="en-US" dirty="0"/>
          </a:p>
        </p:txBody>
      </p:sp>
      <p:sp>
        <p:nvSpPr>
          <p:cNvPr id="3" name="Text Placeholder 2"/>
          <p:cNvSpPr>
            <a:spLocks noGrp="1"/>
          </p:cNvSpPr>
          <p:nvPr>
            <p:ph type="body" sz="quarter" idx="10"/>
          </p:nvPr>
        </p:nvSpPr>
        <p:spPr/>
        <p:txBody>
          <a:bodyPr/>
          <a:lstStyle/>
          <a:p>
            <a:r>
              <a:rPr lang="en-US" dirty="0" smtClean="0"/>
              <a:t>Use of </a:t>
            </a:r>
            <a:r>
              <a:rPr lang="en-US" dirty="0" smtClean="0">
                <a:latin typeface="Courier New" pitchFamily="49" charset="0"/>
                <a:cs typeface="Courier New" pitchFamily="49" charset="0"/>
              </a:rPr>
              <a:t>Synchronized…</a:t>
            </a:r>
            <a:r>
              <a:rPr lang="en-US" dirty="0" smtClean="0"/>
              <a:t> collections usually too expensive.</a:t>
            </a:r>
          </a:p>
          <a:p>
            <a:r>
              <a:rPr lang="en-US" dirty="0" smtClean="0"/>
              <a:t>Some consistency constraints exceed a single collection.</a:t>
            </a:r>
          </a:p>
          <a:p>
            <a:r>
              <a:rPr lang="en-US" dirty="0" err="1" smtClean="0"/>
              <a:t>ReentrantReadWriteLock</a:t>
            </a:r>
            <a:r>
              <a:rPr lang="en-US" dirty="0" smtClean="0"/>
              <a:t> Learnings:</a:t>
            </a:r>
          </a:p>
          <a:p>
            <a:pPr lvl="1"/>
            <a:r>
              <a:rPr lang="en-US" dirty="0" smtClean="0"/>
              <a:t>Works much better than </a:t>
            </a:r>
            <a:r>
              <a:rPr lang="en-US" b="1" dirty="0" smtClean="0">
                <a:latin typeface="Courier New" pitchFamily="49" charset="0"/>
                <a:cs typeface="Courier New" pitchFamily="49" charset="0"/>
              </a:rPr>
              <a:t>synchronized</a:t>
            </a:r>
            <a:r>
              <a:rPr lang="en-US" dirty="0" smtClean="0"/>
              <a:t>, allowing for </a:t>
            </a:r>
            <a:r>
              <a:rPr lang="en-US" u="sng" dirty="0" smtClean="0"/>
              <a:t>concurrent reads</a:t>
            </a:r>
          </a:p>
          <a:p>
            <a:pPr lvl="1"/>
            <a:r>
              <a:rPr lang="en-US" dirty="0" smtClean="0"/>
              <a:t>Can use </a:t>
            </a:r>
            <a:r>
              <a:rPr lang="en-US" i="1" u="sng" dirty="0" smtClean="0"/>
              <a:t>fair</a:t>
            </a:r>
            <a:r>
              <a:rPr lang="en-US" dirty="0" smtClean="0"/>
              <a:t> locks where needed</a:t>
            </a:r>
          </a:p>
          <a:p>
            <a:pPr lvl="1"/>
            <a:r>
              <a:rPr lang="en-US" dirty="0" smtClean="0"/>
              <a:t>Example: course updates</a:t>
            </a:r>
          </a:p>
          <a:p>
            <a:pPr lvl="2"/>
            <a:r>
              <a:rPr lang="en-US" dirty="0" smtClean="0"/>
              <a:t>C</a:t>
            </a:r>
            <a:r>
              <a:rPr lang="en-US" dirty="0" smtClean="0"/>
              <a:t>ompete with almost all reading operations</a:t>
            </a:r>
          </a:p>
          <a:p>
            <a:pPr lvl="2"/>
            <a:r>
              <a:rPr lang="en-US" dirty="0" smtClean="0"/>
              <a:t>If non-fair lock were used, course update would have to wait forever</a:t>
            </a:r>
          </a:p>
          <a:p>
            <a:pPr lvl="1"/>
            <a:r>
              <a:rPr lang="en-US" dirty="0" smtClean="0"/>
              <a:t>Managing, maintaining and testing locking is </a:t>
            </a:r>
            <a:r>
              <a:rPr lang="en-US" i="1" dirty="0" smtClean="0"/>
              <a:t>really hard</a:t>
            </a:r>
            <a:r>
              <a:rPr lang="en-US" dirty="0" smtClean="0"/>
              <a:t>.</a:t>
            </a:r>
          </a:p>
          <a:p>
            <a:pPr lvl="1"/>
            <a:r>
              <a:rPr lang="en-US" dirty="0" smtClean="0"/>
              <a:t>Surprise, surprise: </a:t>
            </a:r>
            <a:r>
              <a:rPr lang="en-US" u="sng" dirty="0" smtClean="0"/>
              <a:t>Fair</a:t>
            </a:r>
            <a:r>
              <a:rPr lang="en-US" dirty="0" smtClean="0"/>
              <a:t> locks can lead to a “</a:t>
            </a:r>
            <a:r>
              <a:rPr lang="en-US" u="sng" dirty="0" smtClean="0"/>
              <a:t>read-read” deadlock!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“Read-Read” Deadlock with </a:t>
            </a:r>
            <a:r>
              <a:rPr lang="en-US" dirty="0" err="1" smtClean="0"/>
              <a:t>ReentrantReadWriteLock</a:t>
            </a:r>
            <a:endParaRPr lang="en-US" dirty="0"/>
          </a:p>
        </p:txBody>
      </p:sp>
      <p:sp>
        <p:nvSpPr>
          <p:cNvPr id="3" name="Text Placeholder 2"/>
          <p:cNvSpPr>
            <a:spLocks noGrp="1"/>
          </p:cNvSpPr>
          <p:nvPr>
            <p:ph type="body" sz="quarter" idx="10"/>
          </p:nvPr>
        </p:nvSpPr>
        <p:spPr/>
        <p:txBody>
          <a:bodyPr/>
          <a:lstStyle/>
          <a:p>
            <a:pPr lvl="2"/>
            <a:r>
              <a:rPr lang="en-US" dirty="0" smtClean="0"/>
              <a:t>Thread 1 owns </a:t>
            </a:r>
            <a:r>
              <a:rPr lang="en-US" dirty="0" err="1" smtClean="0"/>
              <a:t>B.read</a:t>
            </a:r>
            <a:r>
              <a:rPr lang="en-US" dirty="0" smtClean="0"/>
              <a:t> and requests </a:t>
            </a:r>
            <a:r>
              <a:rPr lang="en-US" dirty="0" err="1" smtClean="0"/>
              <a:t>A.write</a:t>
            </a:r>
            <a:r>
              <a:rPr lang="en-US" dirty="0" smtClean="0"/>
              <a:t> (doesn’t get it because Thread 3 owns </a:t>
            </a:r>
            <a:r>
              <a:rPr lang="en-US" dirty="0" err="1" smtClean="0"/>
              <a:t>A.read</a:t>
            </a:r>
            <a:r>
              <a:rPr lang="en-US" dirty="0" smtClean="0"/>
              <a:t>)</a:t>
            </a:r>
          </a:p>
          <a:p>
            <a:pPr lvl="2"/>
            <a:r>
              <a:rPr lang="en-US" dirty="0" smtClean="0"/>
              <a:t>Thread 2  requests </a:t>
            </a:r>
            <a:r>
              <a:rPr lang="en-US" dirty="0" err="1" smtClean="0"/>
              <a:t>B.write</a:t>
            </a:r>
            <a:r>
              <a:rPr lang="en-US" dirty="0" smtClean="0"/>
              <a:t> (doesn’t get it because Thread 1 owns </a:t>
            </a:r>
            <a:r>
              <a:rPr lang="en-US" dirty="0" err="1" smtClean="0"/>
              <a:t>B.read</a:t>
            </a:r>
            <a:r>
              <a:rPr lang="en-US" dirty="0" smtClean="0"/>
              <a:t>)</a:t>
            </a:r>
          </a:p>
          <a:p>
            <a:pPr lvl="2"/>
            <a:r>
              <a:rPr lang="en-US" dirty="0" smtClean="0"/>
              <a:t>Thread 3 owns </a:t>
            </a:r>
            <a:r>
              <a:rPr lang="en-US" dirty="0" err="1" smtClean="0"/>
              <a:t>A.read</a:t>
            </a:r>
            <a:r>
              <a:rPr lang="en-US" dirty="0" smtClean="0"/>
              <a:t> and requests </a:t>
            </a:r>
            <a:r>
              <a:rPr lang="en-US" dirty="0" err="1" smtClean="0"/>
              <a:t>B.read</a:t>
            </a:r>
            <a:r>
              <a:rPr lang="en-US" dirty="0" smtClean="0"/>
              <a:t> (doesn’t get it because </a:t>
            </a:r>
            <a:r>
              <a:rPr lang="en-US" dirty="0" err="1" smtClean="0"/>
              <a:t>B.write</a:t>
            </a:r>
            <a:r>
              <a:rPr lang="en-US" dirty="0" smtClean="0"/>
              <a:t> came earlier)</a:t>
            </a:r>
          </a:p>
          <a:p>
            <a:pPr lvl="2"/>
            <a:r>
              <a:rPr lang="en-US" dirty="0" smtClean="0"/>
              <a:t>Looking only at Thread 1 and 3, it seems there is a deadlock between two readers of B!</a:t>
            </a:r>
          </a:p>
        </p:txBody>
      </p:sp>
      <p:grpSp>
        <p:nvGrpSpPr>
          <p:cNvPr id="10" name="Group 9"/>
          <p:cNvGrpSpPr/>
          <p:nvPr/>
        </p:nvGrpSpPr>
        <p:grpSpPr>
          <a:xfrm>
            <a:off x="2952750" y="3838575"/>
            <a:ext cx="923925" cy="914400"/>
            <a:chOff x="3600450" y="3105150"/>
            <a:chExt cx="923925" cy="914400"/>
          </a:xfrm>
        </p:grpSpPr>
        <p:grpSp>
          <p:nvGrpSpPr>
            <p:cNvPr id="7" name="Group 6"/>
            <p:cNvGrpSpPr/>
            <p:nvPr/>
          </p:nvGrpSpPr>
          <p:grpSpPr>
            <a:xfrm rot="10800000">
              <a:off x="3600450" y="3105150"/>
              <a:ext cx="923925" cy="914400"/>
              <a:chOff x="4276725" y="3933825"/>
              <a:chExt cx="923925" cy="914400"/>
            </a:xfrm>
          </p:grpSpPr>
          <p:sp>
            <p:nvSpPr>
              <p:cNvPr id="5" name="Pie 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Pie 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8" name="TextBox 7"/>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endParaRPr lang="en-US" sz="1800" kern="0" dirty="0" smtClean="0">
                <a:ea typeface="Arial Unicode MS" pitchFamily="34" charset="-128"/>
                <a:cs typeface="Arial Unicode MS" pitchFamily="34" charset="-128"/>
              </a:endParaRPr>
            </a:p>
          </p:txBody>
        </p:sp>
        <p:sp>
          <p:nvSpPr>
            <p:cNvPr id="9" name="TextBox 8"/>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endParaRPr lang="en-US" sz="1800" kern="0" dirty="0" smtClean="0">
                <a:ea typeface="Arial Unicode MS" pitchFamily="34" charset="-128"/>
                <a:cs typeface="Arial Unicode MS" pitchFamily="34" charset="-128"/>
              </a:endParaRPr>
            </a:p>
          </p:txBody>
        </p:sp>
      </p:grpSp>
      <p:grpSp>
        <p:nvGrpSpPr>
          <p:cNvPr id="11" name="Group 10"/>
          <p:cNvGrpSpPr/>
          <p:nvPr/>
        </p:nvGrpSpPr>
        <p:grpSpPr>
          <a:xfrm>
            <a:off x="4724400" y="3848100"/>
            <a:ext cx="923925" cy="914400"/>
            <a:chOff x="3600450" y="3105150"/>
            <a:chExt cx="923925" cy="914400"/>
          </a:xfrm>
        </p:grpSpPr>
        <p:grpSp>
          <p:nvGrpSpPr>
            <p:cNvPr id="12" name="Group 11"/>
            <p:cNvGrpSpPr/>
            <p:nvPr/>
          </p:nvGrpSpPr>
          <p:grpSpPr>
            <a:xfrm rot="10800000">
              <a:off x="3600450" y="3105150"/>
              <a:ext cx="923925" cy="914400"/>
              <a:chOff x="4276725" y="3933825"/>
              <a:chExt cx="923925" cy="914400"/>
            </a:xfrm>
          </p:grpSpPr>
          <p:sp>
            <p:nvSpPr>
              <p:cNvPr id="15" name="Pie 1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Pie 1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3" name="TextBox 12"/>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endParaRPr lang="en-US" sz="1800" kern="0" dirty="0" smtClean="0">
                <a:ea typeface="Arial Unicode MS" pitchFamily="34" charset="-128"/>
                <a:cs typeface="Arial Unicode MS" pitchFamily="34" charset="-128"/>
              </a:endParaRPr>
            </a:p>
          </p:txBody>
        </p:sp>
        <p:sp>
          <p:nvSpPr>
            <p:cNvPr id="14" name="TextBox 13"/>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endParaRPr lang="en-US" sz="1800" kern="0" dirty="0" smtClean="0">
                <a:ea typeface="Arial Unicode MS" pitchFamily="34" charset="-128"/>
                <a:cs typeface="Arial Unicode MS" pitchFamily="34" charset="-128"/>
              </a:endParaRPr>
            </a:p>
          </p:txBody>
        </p:sp>
      </p:grpSp>
      <p:sp>
        <p:nvSpPr>
          <p:cNvPr id="17" name="TextBox 16"/>
          <p:cNvSpPr txBox="1"/>
          <p:nvPr/>
        </p:nvSpPr>
        <p:spPr>
          <a:xfrm>
            <a:off x="3343275" y="352425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a:t>
            </a:r>
            <a:endParaRPr lang="en-US" sz="1800" kern="0" dirty="0" smtClean="0">
              <a:ea typeface="Arial Unicode MS" pitchFamily="34" charset="-128"/>
              <a:cs typeface="Arial Unicode MS" pitchFamily="34" charset="-128"/>
            </a:endParaRPr>
          </a:p>
        </p:txBody>
      </p:sp>
      <p:sp>
        <p:nvSpPr>
          <p:cNvPr id="18" name="TextBox 17"/>
          <p:cNvSpPr txBox="1"/>
          <p:nvPr/>
        </p:nvSpPr>
        <p:spPr>
          <a:xfrm>
            <a:off x="5105400" y="354330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a:t>
            </a:r>
            <a:endParaRPr lang="en-US" sz="1800" kern="0" dirty="0" smtClean="0">
              <a:ea typeface="Arial Unicode MS" pitchFamily="34" charset="-128"/>
              <a:cs typeface="Arial Unicode MS" pitchFamily="34" charset="-128"/>
            </a:endParaRPr>
          </a:p>
        </p:txBody>
      </p:sp>
      <p:sp>
        <p:nvSpPr>
          <p:cNvPr id="19" name="TextBox 18"/>
          <p:cNvSpPr txBox="1"/>
          <p:nvPr/>
        </p:nvSpPr>
        <p:spPr>
          <a:xfrm>
            <a:off x="676275" y="3219450"/>
            <a:ext cx="1590179"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1</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1. </a:t>
            </a:r>
            <a:r>
              <a:rPr lang="en-US" kern="0" dirty="0" err="1" smtClean="0">
                <a:ea typeface="Arial Unicode MS" pitchFamily="34" charset="-128"/>
                <a:cs typeface="Arial Unicode MS" pitchFamily="34" charset="-128"/>
              </a:rPr>
              <a:t>B.read.lock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4. </a:t>
            </a:r>
            <a:r>
              <a:rPr lang="en-US" sz="1800" kern="0" dirty="0" err="1" smtClean="0">
                <a:ea typeface="Arial Unicode MS" pitchFamily="34" charset="-128"/>
                <a:cs typeface="Arial Unicode MS" pitchFamily="34" charset="-128"/>
              </a:rPr>
              <a:t>A.write.lock</a:t>
            </a:r>
            <a:r>
              <a:rPr lang="en-US" sz="1800" kern="0" dirty="0" smtClean="0">
                <a:ea typeface="Arial Unicode MS" pitchFamily="34" charset="-128"/>
                <a:cs typeface="Arial Unicode MS" pitchFamily="34" charset="-128"/>
              </a:rPr>
              <a:t>()</a:t>
            </a:r>
          </a:p>
        </p:txBody>
      </p:sp>
      <p:sp>
        <p:nvSpPr>
          <p:cNvPr id="20" name="TextBox 19"/>
          <p:cNvSpPr txBox="1"/>
          <p:nvPr/>
        </p:nvSpPr>
        <p:spPr>
          <a:xfrm>
            <a:off x="3686175" y="5172075"/>
            <a:ext cx="156453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3</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3. </a:t>
            </a:r>
            <a:r>
              <a:rPr lang="en-US" kern="0" dirty="0" err="1" smtClean="0">
                <a:ea typeface="Arial Unicode MS" pitchFamily="34" charset="-128"/>
                <a:cs typeface="Arial Unicode MS" pitchFamily="34" charset="-128"/>
              </a:rPr>
              <a:t>A.read.lock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5. </a:t>
            </a:r>
            <a:r>
              <a:rPr lang="en-US" sz="1800" kern="0" dirty="0" err="1" smtClean="0">
                <a:ea typeface="Arial Unicode MS" pitchFamily="34" charset="-128"/>
                <a:cs typeface="Arial Unicode MS" pitchFamily="34" charset="-128"/>
              </a:rPr>
              <a:t>B.read.lock</a:t>
            </a:r>
            <a:r>
              <a:rPr lang="en-US" sz="1800" kern="0" dirty="0" smtClean="0">
                <a:ea typeface="Arial Unicode MS" pitchFamily="34" charset="-128"/>
                <a:cs typeface="Arial Unicode MS" pitchFamily="34" charset="-128"/>
              </a:rPr>
              <a:t>()</a:t>
            </a:r>
          </a:p>
        </p:txBody>
      </p:sp>
      <p:sp>
        <p:nvSpPr>
          <p:cNvPr id="21" name="TextBox 20"/>
          <p:cNvSpPr txBox="1"/>
          <p:nvPr/>
        </p:nvSpPr>
        <p:spPr>
          <a:xfrm>
            <a:off x="6600825" y="3219450"/>
            <a:ext cx="1590179" cy="6924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2</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2. </a:t>
            </a:r>
            <a:r>
              <a:rPr lang="en-US" kern="0" dirty="0" err="1" smtClean="0">
                <a:ea typeface="Arial Unicode MS" pitchFamily="34" charset="-128"/>
                <a:cs typeface="Arial Unicode MS" pitchFamily="34" charset="-128"/>
              </a:rPr>
              <a:t>B.write.lock</a:t>
            </a:r>
            <a:r>
              <a:rPr lang="en-US" kern="0" dirty="0" smtClean="0">
                <a:ea typeface="Arial Unicode MS" pitchFamily="34" charset="-128"/>
                <a:cs typeface="Arial Unicode MS" pitchFamily="34" charset="-128"/>
              </a:rPr>
              <a:t>()</a:t>
            </a:r>
          </a:p>
        </p:txBody>
      </p:sp>
      <p:cxnSp>
        <p:nvCxnSpPr>
          <p:cNvPr id="23" name="Elbow Connector 22"/>
          <p:cNvCxnSpPr>
            <a:endCxn id="16" idx="0"/>
          </p:cNvCxnSpPr>
          <p:nvPr/>
        </p:nvCxnSpPr>
        <p:spPr>
          <a:xfrm>
            <a:off x="2305050" y="3771900"/>
            <a:ext cx="2428875" cy="533400"/>
          </a:xfrm>
          <a:prstGeom prst="bentConnector3">
            <a:avLst>
              <a:gd name="adj1" fmla="val 80588"/>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5" idx="2"/>
          </p:cNvCxnSpPr>
          <p:nvPr/>
        </p:nvCxnSpPr>
        <p:spPr>
          <a:xfrm rot="10800000" flipV="1">
            <a:off x="5638800" y="3771900"/>
            <a:ext cx="933450" cy="533400"/>
          </a:xfrm>
          <a:prstGeom prst="bentConnector3">
            <a:avLst>
              <a:gd name="adj1" fmla="val 50000"/>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86000" y="4238625"/>
            <a:ext cx="676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20" idx="1"/>
            <a:endCxn id="6" idx="3"/>
          </p:cNvCxnSpPr>
          <p:nvPr/>
        </p:nvCxnSpPr>
        <p:spPr>
          <a:xfrm rot="10800000">
            <a:off x="3419475" y="4752975"/>
            <a:ext cx="266700" cy="973098"/>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181601" y="4762500"/>
            <a:ext cx="381000" cy="1390650"/>
            <a:chOff x="5181601" y="4762500"/>
            <a:chExt cx="381000" cy="1390650"/>
          </a:xfrm>
        </p:grpSpPr>
        <p:cxnSp>
          <p:nvCxnSpPr>
            <p:cNvPr id="37" name="Elbow Connector 36"/>
            <p:cNvCxnSpPr>
              <a:endCxn id="15" idx="3"/>
            </p:cNvCxnSpPr>
            <p:nvPr/>
          </p:nvCxnSpPr>
          <p:spPr>
            <a:xfrm rot="16200000" flipV="1">
              <a:off x="4681538" y="5262563"/>
              <a:ext cx="1381125" cy="381000"/>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76850" y="6153150"/>
              <a:ext cx="279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6386"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819775" y="3686175"/>
            <a:ext cx="647699" cy="647699"/>
          </a:xfrm>
          <a:prstGeom prst="rect">
            <a:avLst/>
          </a:prstGeom>
          <a:noFill/>
        </p:spPr>
      </p:pic>
      <p:pic>
        <p:nvPicPr>
          <p:cNvPr id="49"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2266950" y="3876675"/>
            <a:ext cx="647699" cy="647699"/>
          </a:xfrm>
          <a:prstGeom prst="rect">
            <a:avLst/>
          </a:prstGeom>
          <a:noFill/>
        </p:spPr>
      </p:pic>
      <p:pic>
        <p:nvPicPr>
          <p:cNvPr id="50"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248275" y="5400675"/>
            <a:ext cx="647699" cy="647699"/>
          </a:xfrm>
          <a:prstGeom prst="rect">
            <a:avLst/>
          </a:prstGeom>
          <a:noFill/>
        </p:spPr>
      </p:pic>
      <p:cxnSp>
        <p:nvCxnSpPr>
          <p:cNvPr id="53" name="Straight Arrow Connector 52"/>
          <p:cNvCxnSpPr/>
          <p:nvPr/>
        </p:nvCxnSpPr>
        <p:spPr>
          <a:xfrm flipV="1">
            <a:off x="5819775" y="3952875"/>
            <a:ext cx="1400175" cy="14192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800850" y="4591050"/>
            <a:ext cx="1577355" cy="138499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 lock was</a:t>
            </a:r>
            <a:r>
              <a:rPr lang="en-US" kern="0" dirty="0" smtClean="0">
                <a:ea typeface="Arial Unicode MS" pitchFamily="34" charset="-128"/>
                <a:cs typeface="Arial Unicode MS" pitchFamily="34" charset="-128"/>
              </a:rPr>
              <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requested first;</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need to wait for</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write lock to be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granted</a:t>
            </a:r>
            <a:endParaRPr lang="en-US" sz="1800"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additive="base">
                                        <p:cTn id="7" dur="500" fill="hold"/>
                                        <p:tgtEl>
                                          <p:spTgt spid="1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6" presetClass="entr" presetSubtype="0" fill="hold" nodeType="afterEffect">
                                  <p:stCondLst>
                                    <p:cond delay="0"/>
                                  </p:stCondLst>
                                  <p:childTnLst>
                                    <p:set>
                                      <p:cBhvr>
                                        <p:cTn id="25" dur="1" fill="hold">
                                          <p:stCondLst>
                                            <p:cond delay="0"/>
                                          </p:stCondLst>
                                        </p:cTn>
                                        <p:tgtEl>
                                          <p:spTgt spid="16386"/>
                                        </p:tgtEl>
                                        <p:attrNameLst>
                                          <p:attrName>style.visibility</p:attrName>
                                        </p:attrNameLst>
                                      </p:cBhvr>
                                      <p:to>
                                        <p:strVal val="visible"/>
                                      </p:to>
                                    </p:set>
                                    <p:animEffect transition="in" filter="wipe(down)">
                                      <p:cBhvr>
                                        <p:cTn id="26" dur="580">
                                          <p:stCondLst>
                                            <p:cond delay="0"/>
                                          </p:stCondLst>
                                        </p:cTn>
                                        <p:tgtEl>
                                          <p:spTgt spid="16386"/>
                                        </p:tgtEl>
                                      </p:cBhvr>
                                    </p:animEffect>
                                    <p:anim calcmode="lin" valueType="num">
                                      <p:cBhvr>
                                        <p:cTn id="27"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386"/>
                                        </p:tgtEl>
                                      </p:cBhvr>
                                      <p:to x="100000" y="60000"/>
                                    </p:animScale>
                                    <p:animScale>
                                      <p:cBhvr>
                                        <p:cTn id="33" dur="166" decel="50000">
                                          <p:stCondLst>
                                            <p:cond delay="676"/>
                                          </p:stCondLst>
                                        </p:cTn>
                                        <p:tgtEl>
                                          <p:spTgt spid="16386"/>
                                        </p:tgtEl>
                                      </p:cBhvr>
                                      <p:to x="100000" y="100000"/>
                                    </p:animScale>
                                    <p:animScale>
                                      <p:cBhvr>
                                        <p:cTn id="34" dur="26">
                                          <p:stCondLst>
                                            <p:cond delay="1312"/>
                                          </p:stCondLst>
                                        </p:cTn>
                                        <p:tgtEl>
                                          <p:spTgt spid="16386"/>
                                        </p:tgtEl>
                                      </p:cBhvr>
                                      <p:to x="100000" y="80000"/>
                                    </p:animScale>
                                    <p:animScale>
                                      <p:cBhvr>
                                        <p:cTn id="35" dur="166" decel="50000">
                                          <p:stCondLst>
                                            <p:cond delay="1338"/>
                                          </p:stCondLst>
                                        </p:cTn>
                                        <p:tgtEl>
                                          <p:spTgt spid="16386"/>
                                        </p:tgtEl>
                                      </p:cBhvr>
                                      <p:to x="100000" y="100000"/>
                                    </p:animScale>
                                    <p:animScale>
                                      <p:cBhvr>
                                        <p:cTn id="36" dur="26">
                                          <p:stCondLst>
                                            <p:cond delay="1642"/>
                                          </p:stCondLst>
                                        </p:cTn>
                                        <p:tgtEl>
                                          <p:spTgt spid="16386"/>
                                        </p:tgtEl>
                                      </p:cBhvr>
                                      <p:to x="100000" y="90000"/>
                                    </p:animScale>
                                    <p:animScale>
                                      <p:cBhvr>
                                        <p:cTn id="37" dur="166" decel="50000">
                                          <p:stCondLst>
                                            <p:cond delay="1668"/>
                                          </p:stCondLst>
                                        </p:cTn>
                                        <p:tgtEl>
                                          <p:spTgt spid="16386"/>
                                        </p:tgtEl>
                                      </p:cBhvr>
                                      <p:to x="100000" y="100000"/>
                                    </p:animScale>
                                    <p:animScale>
                                      <p:cBhvr>
                                        <p:cTn id="38" dur="26">
                                          <p:stCondLst>
                                            <p:cond delay="1808"/>
                                          </p:stCondLst>
                                        </p:cTn>
                                        <p:tgtEl>
                                          <p:spTgt spid="16386"/>
                                        </p:tgtEl>
                                      </p:cBhvr>
                                      <p:to x="100000" y="95000"/>
                                    </p:animScale>
                                    <p:animScale>
                                      <p:cBhvr>
                                        <p:cTn id="39" dur="166" decel="50000">
                                          <p:stCondLst>
                                            <p:cond delay="1834"/>
                                          </p:stCondLst>
                                        </p:cTn>
                                        <p:tgtEl>
                                          <p:spTgt spid="1638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 calcmode="lin" valueType="num">
                                      <p:cBhvr additive="base">
                                        <p:cTn id="44"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9">
                                            <p:txEl>
                                              <p:pRg st="2" end="2"/>
                                            </p:txEl>
                                          </p:spTgt>
                                        </p:tgtEl>
                                        <p:attrNameLst>
                                          <p:attrName>style.visibility</p:attrName>
                                        </p:attrNameLst>
                                      </p:cBhvr>
                                      <p:to>
                                        <p:strVal val="visible"/>
                                      </p:to>
                                    </p:set>
                                    <p:anim calcmode="lin" valueType="num">
                                      <p:cBhvr additive="base">
                                        <p:cTn id="54" dur="500" fill="hold"/>
                                        <p:tgtEl>
                                          <p:spTgt spid="19">
                                            <p:txEl>
                                              <p:pRg st="2" end="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9">
                                            <p:txEl>
                                              <p:pRg st="2" end="2"/>
                                            </p:txEl>
                                          </p:spTgt>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0-#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80">
                                          <p:stCondLst>
                                            <p:cond delay="0"/>
                                          </p:stCondLst>
                                        </p:cTn>
                                        <p:tgtEl>
                                          <p:spTgt spid="49"/>
                                        </p:tgtEl>
                                      </p:cBhvr>
                                    </p:animEffect>
                                    <p:anim calcmode="lin" valueType="num">
                                      <p:cBhvr>
                                        <p:cTn id="6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9" dur="26">
                                          <p:stCondLst>
                                            <p:cond delay="650"/>
                                          </p:stCondLst>
                                        </p:cTn>
                                        <p:tgtEl>
                                          <p:spTgt spid="49"/>
                                        </p:tgtEl>
                                      </p:cBhvr>
                                      <p:to x="100000" y="60000"/>
                                    </p:animScale>
                                    <p:animScale>
                                      <p:cBhvr>
                                        <p:cTn id="70" dur="166" decel="50000">
                                          <p:stCondLst>
                                            <p:cond delay="676"/>
                                          </p:stCondLst>
                                        </p:cTn>
                                        <p:tgtEl>
                                          <p:spTgt spid="49"/>
                                        </p:tgtEl>
                                      </p:cBhvr>
                                      <p:to x="100000" y="100000"/>
                                    </p:animScale>
                                    <p:animScale>
                                      <p:cBhvr>
                                        <p:cTn id="71" dur="26">
                                          <p:stCondLst>
                                            <p:cond delay="1312"/>
                                          </p:stCondLst>
                                        </p:cTn>
                                        <p:tgtEl>
                                          <p:spTgt spid="49"/>
                                        </p:tgtEl>
                                      </p:cBhvr>
                                      <p:to x="100000" y="80000"/>
                                    </p:animScale>
                                    <p:animScale>
                                      <p:cBhvr>
                                        <p:cTn id="72" dur="166" decel="50000">
                                          <p:stCondLst>
                                            <p:cond delay="1338"/>
                                          </p:stCondLst>
                                        </p:cTn>
                                        <p:tgtEl>
                                          <p:spTgt spid="49"/>
                                        </p:tgtEl>
                                      </p:cBhvr>
                                      <p:to x="100000" y="100000"/>
                                    </p:animScale>
                                    <p:animScale>
                                      <p:cBhvr>
                                        <p:cTn id="73" dur="26">
                                          <p:stCondLst>
                                            <p:cond delay="1642"/>
                                          </p:stCondLst>
                                        </p:cTn>
                                        <p:tgtEl>
                                          <p:spTgt spid="49"/>
                                        </p:tgtEl>
                                      </p:cBhvr>
                                      <p:to x="100000" y="90000"/>
                                    </p:animScale>
                                    <p:animScale>
                                      <p:cBhvr>
                                        <p:cTn id="74" dur="166" decel="50000">
                                          <p:stCondLst>
                                            <p:cond delay="1668"/>
                                          </p:stCondLst>
                                        </p:cTn>
                                        <p:tgtEl>
                                          <p:spTgt spid="49"/>
                                        </p:tgtEl>
                                      </p:cBhvr>
                                      <p:to x="100000" y="100000"/>
                                    </p:animScale>
                                    <p:animScale>
                                      <p:cBhvr>
                                        <p:cTn id="75" dur="26">
                                          <p:stCondLst>
                                            <p:cond delay="1808"/>
                                          </p:stCondLst>
                                        </p:cTn>
                                        <p:tgtEl>
                                          <p:spTgt spid="49"/>
                                        </p:tgtEl>
                                      </p:cBhvr>
                                      <p:to x="100000" y="95000"/>
                                    </p:animScale>
                                    <p:animScale>
                                      <p:cBhvr>
                                        <p:cTn id="76" dur="166" decel="50000">
                                          <p:stCondLst>
                                            <p:cond delay="1834"/>
                                          </p:stCondLst>
                                        </p:cTn>
                                        <p:tgtEl>
                                          <p:spTgt spid="49"/>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 calcmode="lin" valueType="num">
                                      <p:cBhvr additive="base">
                                        <p:cTn id="81"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6" presetClass="entr" presetSubtype="0"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down)">
                                      <p:cBhvr>
                                        <p:cTn id="90" dur="580">
                                          <p:stCondLst>
                                            <p:cond delay="0"/>
                                          </p:stCondLst>
                                        </p:cTn>
                                        <p:tgtEl>
                                          <p:spTgt spid="50"/>
                                        </p:tgtEl>
                                      </p:cBhvr>
                                    </p:animEffect>
                                    <p:anim calcmode="lin" valueType="num">
                                      <p:cBhvr>
                                        <p:cTn id="9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96" dur="26">
                                          <p:stCondLst>
                                            <p:cond delay="650"/>
                                          </p:stCondLst>
                                        </p:cTn>
                                        <p:tgtEl>
                                          <p:spTgt spid="50"/>
                                        </p:tgtEl>
                                      </p:cBhvr>
                                      <p:to x="100000" y="60000"/>
                                    </p:animScale>
                                    <p:animScale>
                                      <p:cBhvr>
                                        <p:cTn id="97" dur="166" decel="50000">
                                          <p:stCondLst>
                                            <p:cond delay="676"/>
                                          </p:stCondLst>
                                        </p:cTn>
                                        <p:tgtEl>
                                          <p:spTgt spid="50"/>
                                        </p:tgtEl>
                                      </p:cBhvr>
                                      <p:to x="100000" y="100000"/>
                                    </p:animScale>
                                    <p:animScale>
                                      <p:cBhvr>
                                        <p:cTn id="98" dur="26">
                                          <p:stCondLst>
                                            <p:cond delay="1312"/>
                                          </p:stCondLst>
                                        </p:cTn>
                                        <p:tgtEl>
                                          <p:spTgt spid="50"/>
                                        </p:tgtEl>
                                      </p:cBhvr>
                                      <p:to x="100000" y="80000"/>
                                    </p:animScale>
                                    <p:animScale>
                                      <p:cBhvr>
                                        <p:cTn id="99" dur="166" decel="50000">
                                          <p:stCondLst>
                                            <p:cond delay="1338"/>
                                          </p:stCondLst>
                                        </p:cTn>
                                        <p:tgtEl>
                                          <p:spTgt spid="50"/>
                                        </p:tgtEl>
                                      </p:cBhvr>
                                      <p:to x="100000" y="100000"/>
                                    </p:animScale>
                                    <p:animScale>
                                      <p:cBhvr>
                                        <p:cTn id="100" dur="26">
                                          <p:stCondLst>
                                            <p:cond delay="1642"/>
                                          </p:stCondLst>
                                        </p:cTn>
                                        <p:tgtEl>
                                          <p:spTgt spid="50"/>
                                        </p:tgtEl>
                                      </p:cBhvr>
                                      <p:to x="100000" y="90000"/>
                                    </p:animScale>
                                    <p:animScale>
                                      <p:cBhvr>
                                        <p:cTn id="101" dur="166" decel="50000">
                                          <p:stCondLst>
                                            <p:cond delay="1668"/>
                                          </p:stCondLst>
                                        </p:cTn>
                                        <p:tgtEl>
                                          <p:spTgt spid="50"/>
                                        </p:tgtEl>
                                      </p:cBhvr>
                                      <p:to x="100000" y="100000"/>
                                    </p:animScale>
                                    <p:animScale>
                                      <p:cBhvr>
                                        <p:cTn id="102" dur="26">
                                          <p:stCondLst>
                                            <p:cond delay="1808"/>
                                          </p:stCondLst>
                                        </p:cTn>
                                        <p:tgtEl>
                                          <p:spTgt spid="50"/>
                                        </p:tgtEl>
                                      </p:cBhvr>
                                      <p:to x="100000" y="95000"/>
                                    </p:animScale>
                                    <p:animScale>
                                      <p:cBhvr>
                                        <p:cTn id="103" dur="166" decel="50000">
                                          <p:stCondLst>
                                            <p:cond delay="1834"/>
                                          </p:stCondLst>
                                        </p:cTn>
                                        <p:tgtEl>
                                          <p:spTgt spid="50"/>
                                        </p:tgtEl>
                                      </p:cBhvr>
                                      <p:to x="100000" y="100000"/>
                                    </p:animScale>
                                  </p:childTnLst>
                                </p:cTn>
                              </p:par>
                            </p:childTnLst>
                          </p:cTn>
                        </p:par>
                      </p:childTnLst>
                    </p:cTn>
                  </p:par>
                  <p:par>
                    <p:cTn id="104" fill="hold">
                      <p:stCondLst>
                        <p:cond delay="indefinite"/>
                      </p:stCondLst>
                      <p:childTnLst>
                        <p:par>
                          <p:cTn id="105" fill="hold">
                            <p:stCondLst>
                              <p:cond delay="0"/>
                            </p:stCondLst>
                            <p:childTnLst>
                              <p:par>
                                <p:cTn id="106" presetID="18" presetClass="entr" presetSubtype="3" fill="hold"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strips(upRight)">
                                      <p:cBhvr>
                                        <p:cTn id="108" dur="500"/>
                                        <p:tgtEl>
                                          <p:spTgt spid="53"/>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Performance Improvements by Saving Memory</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635614" y="5191330"/>
            <a:ext cx="7912100" cy="96361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Interfaces with naïve implementation classes </a:t>
            </a:r>
            <a:r>
              <a:rPr lang="en-US" sz="1800" kern="0" dirty="0" smtClean="0">
                <a:ea typeface="Arial Unicode MS" pitchFamily="34" charset="-128"/>
                <a:cs typeface="Arial Unicode MS" pitchFamily="34" charset="-128"/>
                <a:sym typeface="Wingdings" pitchFamily="2" charset="2"/>
              </a:rPr>
              <a:t> </a:t>
            </a:r>
            <a:r>
              <a:rPr lang="en-US" sz="1800" kern="0" dirty="0" smtClean="0">
                <a:ea typeface="Arial Unicode MS" pitchFamily="34" charset="-128"/>
                <a:cs typeface="Arial Unicode MS" pitchFamily="34" charset="-128"/>
              </a:rPr>
              <a:t>5 objects for one GPS fix</a:t>
            </a:r>
            <a:endParaRPr lang="en-US" sz="1800"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Compact Implementation, Saving Headers + Refs</a:t>
            </a:r>
            <a:endParaRPr lang="en-US" dirty="0"/>
          </a:p>
        </p:txBody>
      </p:sp>
      <p:sp>
        <p:nvSpPr>
          <p:cNvPr id="3" name="Text Placeholder 2"/>
          <p:cNvSpPr>
            <a:spLocks noGrp="1"/>
          </p:cNvSpPr>
          <p:nvPr>
            <p:ph type="body" sz="quarter" idx="10"/>
          </p:nvPr>
        </p:nvSpPr>
        <p:spPr>
          <a:xfrm>
            <a:off x="324000" y="1690687"/>
            <a:ext cx="4454477" cy="4391026"/>
          </a:xfrm>
        </p:spPr>
        <p:txBody>
          <a:bodyPr/>
          <a:lstStyle/>
          <a:p>
            <a:r>
              <a:rPr lang="en-US" dirty="0" smtClean="0"/>
              <a:t>Collect all fields transitively</a:t>
            </a:r>
            <a:endParaRPr lang="en-US" dirty="0" smtClean="0"/>
          </a:p>
          <a:p>
            <a:r>
              <a:rPr lang="en-US" dirty="0" smtClean="0"/>
              <a:t>Store in one object</a:t>
            </a:r>
          </a:p>
          <a:p>
            <a:pPr lvl="2"/>
            <a:r>
              <a:rPr lang="en-US" dirty="0" smtClean="0"/>
              <a:t>Saves four object headers (4*16B=64B)</a:t>
            </a:r>
          </a:p>
          <a:p>
            <a:pPr lvl="2"/>
            <a:r>
              <a:rPr lang="en-US" dirty="0" smtClean="0"/>
              <a:t>Saves four object references (4*8B=32B)</a:t>
            </a:r>
          </a:p>
          <a:p>
            <a:pPr lvl="2"/>
            <a:r>
              <a:rPr lang="en-US" dirty="0" smtClean="0"/>
              <a:t>Payload: 5*8B=40B</a:t>
            </a:r>
          </a:p>
          <a:p>
            <a:pPr lvl="2"/>
            <a:r>
              <a:rPr lang="en-US" dirty="0" smtClean="0"/>
              <a:t>Single object header: 2*8B=16B</a:t>
            </a:r>
          </a:p>
          <a:p>
            <a:pPr lvl="1">
              <a:buFont typeface="Wingdings"/>
              <a:buChar char="à"/>
            </a:pPr>
            <a:r>
              <a:rPr lang="en-US" dirty="0" smtClean="0">
                <a:sym typeface="Wingdings" pitchFamily="2" charset="2"/>
              </a:rPr>
              <a:t>Leaves 40% overhead instead of 280%</a:t>
            </a:r>
          </a:p>
          <a:p>
            <a:r>
              <a:rPr lang="en-US" dirty="0" smtClean="0"/>
              <a:t>Objects of inner classes only needed temporarily</a:t>
            </a:r>
          </a:p>
          <a:p>
            <a:pPr lvl="2"/>
            <a:r>
              <a:rPr lang="en-US" dirty="0" smtClean="0"/>
              <a:t>Usually end up in Eden space</a:t>
            </a:r>
          </a:p>
          <a:p>
            <a:pPr lvl="2"/>
            <a:r>
              <a:rPr lang="en-US" dirty="0" smtClean="0"/>
              <a:t>Quickly </a:t>
            </a:r>
            <a:r>
              <a:rPr lang="en-US" dirty="0" err="1" smtClean="0"/>
              <a:t>GCed</a:t>
            </a:r>
            <a:r>
              <a:rPr lang="en-US" dirty="0" smtClean="0"/>
              <a:t> again</a:t>
            </a:r>
          </a:p>
          <a:p>
            <a:pPr lvl="2"/>
            <a:r>
              <a:rPr lang="en-US" dirty="0" smtClean="0"/>
              <a:t>Often don’t even leave stack frame</a:t>
            </a:r>
            <a:endParaRPr lang="en-US" dirty="0" smtClean="0"/>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xmlns=""/>
              </a:ext>
            </a:extLst>
          </a:blip>
          <a:srcRect l="10" r="10"/>
          <a:stretch/>
        </p:blipFill>
        <p:spPr bwMode="auto">
          <a:prstGeom prst="rect">
            <a:avLst/>
          </a:prstGeom>
          <a:noFill/>
          <a:ln>
            <a:noFill/>
          </a:ln>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Go to Extremes…</a:t>
            </a:r>
            <a:endParaRPr lang="en-US" dirty="0"/>
          </a:p>
        </p:txBody>
      </p:sp>
      <p:sp>
        <p:nvSpPr>
          <p:cNvPr id="3" name="Text Placeholder 2"/>
          <p:cNvSpPr>
            <a:spLocks noGrp="1"/>
          </p:cNvSpPr>
          <p:nvPr>
            <p:ph type="body" sz="quarter" idx="10"/>
          </p:nvPr>
        </p:nvSpPr>
        <p:spPr/>
        <p:txBody>
          <a:bodyPr/>
          <a:lstStyle/>
          <a:p>
            <a:pPr lvl="0"/>
            <a:r>
              <a:rPr lang="en-US" dirty="0" smtClean="0"/>
              <a:t>Since 2013 SAP is Proud Technology Sponsor of the Extreme Sailing Series</a:t>
            </a:r>
          </a:p>
          <a:p>
            <a:pPr lvl="2"/>
            <a:r>
              <a:rPr lang="en-US" dirty="0" smtClean="0"/>
              <a:t>See </a:t>
            </a:r>
            <a:r>
              <a:rPr lang="en-US" dirty="0" err="1" smtClean="0">
                <a:hlinkClick r:id="rId3"/>
              </a:rPr>
              <a:t>http://www.extremesailingseries.com</a:t>
            </a:r>
            <a:endParaRPr lang="en-US" dirty="0" smtClean="0"/>
          </a:p>
          <a:p>
            <a:pPr lvl="1"/>
            <a:r>
              <a:rPr lang="en-US" dirty="0" smtClean="0"/>
              <a:t>Thousands of Followers World-Wide</a:t>
            </a:r>
          </a:p>
          <a:p>
            <a:pPr lvl="1"/>
            <a:r>
              <a:rPr lang="en-US" dirty="0" smtClean="0"/>
              <a:t>Hundreds at the VIP Area</a:t>
            </a:r>
            <a:endParaRPr lang="en-US" dirty="0" smtClean="0"/>
          </a:p>
          <a:p>
            <a:pPr lvl="1"/>
            <a:r>
              <a:rPr lang="en-US" dirty="0" smtClean="0"/>
              <a:t>SAP is official score keeper for the 2013 series</a:t>
            </a:r>
            <a:endParaRPr lang="en-US" dirty="0" smtClean="0"/>
          </a:p>
          <a:p>
            <a:pPr lvl="1"/>
            <a:endParaRPr lang="en-US" dirty="0" smtClean="0"/>
          </a:p>
        </p:txBody>
      </p:sp>
      <p:pic>
        <p:nvPicPr>
          <p:cNvPr id="11268" name="Picture 4"/>
          <p:cNvPicPr>
            <a:picLocks noChangeAspect="1" noChangeArrowheads="1"/>
          </p:cNvPicPr>
          <p:nvPr/>
        </p:nvPicPr>
        <p:blipFill>
          <a:blip r:embed="rId4" cstate="print"/>
          <a:srcRect/>
          <a:stretch>
            <a:fillRect/>
          </a:stretch>
        </p:blipFill>
        <p:spPr bwMode="auto">
          <a:xfrm>
            <a:off x="326547" y="3562200"/>
            <a:ext cx="8443827" cy="2596180"/>
          </a:xfrm>
          <a:prstGeom prst="rect">
            <a:avLst/>
          </a:prstGeom>
          <a:noFill/>
          <a:ln w="9525">
            <a:noFill/>
            <a:miter lim="800000"/>
            <a:headEnd/>
            <a:tailEnd/>
          </a:ln>
          <a:effectLst/>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and Online Leaderboard Instead of Velcro</a:t>
            </a:r>
            <a:endParaRPr lang="en-US" dirty="0"/>
          </a:p>
        </p:txBody>
      </p:sp>
      <p:pic>
        <p:nvPicPr>
          <p:cNvPr id="7" name="Picture 6" descr="640x426-IMG_6636.JPG"/>
          <p:cNvPicPr>
            <a:picLocks noChangeAspect="1"/>
          </p:cNvPicPr>
          <p:nvPr/>
        </p:nvPicPr>
        <p:blipFill>
          <a:blip r:embed="rId3" cstate="print"/>
          <a:stretch>
            <a:fillRect/>
          </a:stretch>
        </p:blipFill>
        <p:spPr>
          <a:xfrm>
            <a:off x="3000888" y="2024011"/>
            <a:ext cx="1683792" cy="1120774"/>
          </a:xfrm>
          <a:prstGeom prst="rect">
            <a:avLst/>
          </a:prstGeom>
          <a:ln>
            <a:noFill/>
          </a:ln>
          <a:effectLst>
            <a:outerShdw blurRad="292100" dist="139700" dir="2700000" algn="tl" rotWithShape="0">
              <a:srgbClr val="333333">
                <a:alpha val="65000"/>
              </a:srgbClr>
            </a:outerShdw>
          </a:effectLst>
        </p:spPr>
      </p:pic>
      <p:pic>
        <p:nvPicPr>
          <p:cNvPr id="9" name="Picture 8" descr="640x426-IMG_6757.JPG"/>
          <p:cNvPicPr>
            <a:picLocks noChangeAspect="1"/>
          </p:cNvPicPr>
          <p:nvPr/>
        </p:nvPicPr>
        <p:blipFill>
          <a:blip r:embed="rId4" cstate="print"/>
          <a:stretch>
            <a:fillRect/>
          </a:stretch>
        </p:blipFill>
        <p:spPr>
          <a:xfrm>
            <a:off x="320880" y="1313221"/>
            <a:ext cx="2590979" cy="3892550"/>
          </a:xfrm>
          <a:prstGeom prst="rect">
            <a:avLst/>
          </a:prstGeom>
          <a:ln>
            <a:noFill/>
          </a:ln>
          <a:effectLst>
            <a:outerShdw blurRad="292100" dist="139700" dir="2700000" algn="tl" rotWithShape="0">
              <a:srgbClr val="333333">
                <a:alpha val="65000"/>
              </a:srgbClr>
            </a:outerShdw>
          </a:effectLst>
        </p:spPr>
      </p:pic>
      <p:pic>
        <p:nvPicPr>
          <p:cNvPr id="8" name="Picture 7" descr="640x426-IMG_6760.JPG"/>
          <p:cNvPicPr>
            <a:picLocks noChangeAspect="1"/>
          </p:cNvPicPr>
          <p:nvPr/>
        </p:nvPicPr>
        <p:blipFill>
          <a:blip r:embed="rId5" cstate="print"/>
          <a:stretch>
            <a:fillRect/>
          </a:stretch>
        </p:blipFill>
        <p:spPr>
          <a:xfrm>
            <a:off x="1744303" y="3820937"/>
            <a:ext cx="1726484" cy="2593779"/>
          </a:xfrm>
          <a:prstGeom prst="rect">
            <a:avLst/>
          </a:prstGeom>
          <a:ln>
            <a:noFill/>
          </a:ln>
          <a:effectLst>
            <a:outerShdw blurRad="292100" dist="139700" dir="2700000" algn="tl" rotWithShape="0">
              <a:srgbClr val="333333">
                <a:alpha val="65000"/>
              </a:srgbClr>
            </a:outerShdw>
          </a:effectLst>
        </p:spPr>
      </p:pic>
      <p:sp>
        <p:nvSpPr>
          <p:cNvPr id="10" name="Notched Right Arrow 9"/>
          <p:cNvSpPr/>
          <p:nvPr/>
        </p:nvSpPr>
        <p:spPr bwMode="gray">
          <a:xfrm>
            <a:off x="3805082" y="3333135"/>
            <a:ext cx="1681316" cy="1002890"/>
          </a:xfrm>
          <a:prstGeom prst="notched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242" name="Picture 2"/>
          <p:cNvPicPr>
            <a:picLocks noChangeAspect="1" noChangeArrowheads="1"/>
          </p:cNvPicPr>
          <p:nvPr/>
        </p:nvPicPr>
        <p:blipFill>
          <a:blip r:embed="rId6" cstate="print"/>
          <a:srcRect/>
          <a:stretch>
            <a:fillRect/>
          </a:stretch>
        </p:blipFill>
        <p:spPr bwMode="auto">
          <a:xfrm>
            <a:off x="6197788" y="1327353"/>
            <a:ext cx="2818393" cy="2945747"/>
          </a:xfrm>
          <a:prstGeom prst="rect">
            <a:avLst/>
          </a:prstGeom>
          <a:ln>
            <a:noFill/>
          </a:ln>
          <a:effectLst>
            <a:outerShdw blurRad="292100" dist="139700" dir="2700000" algn="tl" rotWithShape="0">
              <a:srgbClr val="333333">
                <a:alpha val="65000"/>
              </a:srgbClr>
            </a:outerShdw>
          </a:effectLst>
        </p:spPr>
      </p:pic>
      <p:pic>
        <p:nvPicPr>
          <p:cNvPr id="10244" name="Picture 4"/>
          <p:cNvPicPr>
            <a:picLocks noChangeAspect="1" noChangeArrowheads="1"/>
          </p:cNvPicPr>
          <p:nvPr/>
        </p:nvPicPr>
        <p:blipFill>
          <a:blip r:embed="rId7" cstate="print"/>
          <a:srcRect/>
          <a:stretch>
            <a:fillRect/>
          </a:stretch>
        </p:blipFill>
        <p:spPr bwMode="auto">
          <a:xfrm>
            <a:off x="5673383" y="4208206"/>
            <a:ext cx="3077328" cy="219644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Sailing Analytics Used by Commentators and TV Team</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520036" y="1404836"/>
            <a:ext cx="3533402" cy="2272428"/>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cstate="print"/>
          <a:srcRect/>
          <a:stretch>
            <a:fillRect/>
          </a:stretch>
        </p:blipFill>
        <p:spPr bwMode="auto">
          <a:xfrm>
            <a:off x="2177538" y="3953542"/>
            <a:ext cx="5963572" cy="2002804"/>
          </a:xfrm>
          <a:prstGeom prst="rect">
            <a:avLst/>
          </a:prstGeom>
          <a:noFill/>
          <a:ln w="9525">
            <a:noFill/>
            <a:miter lim="800000"/>
            <a:headEnd/>
            <a:tailEnd/>
          </a:ln>
          <a:effectLst/>
        </p:spPr>
      </p:pic>
      <p:sp>
        <p:nvSpPr>
          <p:cNvPr id="10" name="Oval 9"/>
          <p:cNvSpPr/>
          <p:nvPr/>
        </p:nvSpPr>
        <p:spPr bwMode="gray">
          <a:xfrm>
            <a:off x="373626" y="1799303"/>
            <a:ext cx="1730477" cy="1307691"/>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2453149" y="2084439"/>
            <a:ext cx="1509251" cy="1096297"/>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4257369" y="4719485"/>
            <a:ext cx="1425678" cy="1140542"/>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Serving the Live Leaderboard for ESS Web Page</a:t>
            </a:r>
            <a:endParaRPr lang="en-US" dirty="0"/>
          </a:p>
        </p:txBody>
      </p:sp>
      <p:sp>
        <p:nvSpPr>
          <p:cNvPr id="3" name="Text Placeholder 2"/>
          <p:cNvSpPr>
            <a:spLocks noGrp="1"/>
          </p:cNvSpPr>
          <p:nvPr>
            <p:ph type="body" sz="quarter" idx="10"/>
          </p:nvPr>
        </p:nvSpPr>
        <p:spPr/>
        <p:txBody>
          <a:bodyPr/>
          <a:lstStyle/>
          <a:p>
            <a:r>
              <a:rPr lang="en-US" dirty="0" smtClean="0"/>
              <a:t>JSON </a:t>
            </a:r>
            <a:r>
              <a:rPr lang="en-US" dirty="0" err="1" smtClean="0"/>
              <a:t>RESTlets</a:t>
            </a:r>
            <a:r>
              <a:rPr lang="en-US" dirty="0" smtClean="0"/>
              <a:t> to feed the Live Act and Series Leaderboard</a:t>
            </a:r>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for Race Committee Support</a:t>
            </a:r>
            <a:endParaRPr lang="en-US" dirty="0"/>
          </a:p>
        </p:txBody>
      </p:sp>
      <p:sp>
        <p:nvSpPr>
          <p:cNvPr id="3" name="Text Placeholder 2"/>
          <p:cNvSpPr>
            <a:spLocks noGrp="1"/>
          </p:cNvSpPr>
          <p:nvPr>
            <p:ph type="body" sz="quarter" idx="10"/>
          </p:nvPr>
        </p:nvSpPr>
        <p:spPr/>
        <p:txBody>
          <a:bodyPr/>
          <a:lstStyle/>
          <a:p>
            <a:r>
              <a:rPr lang="en-US" dirty="0" smtClean="0"/>
              <a:t>Announces Course and Race Start Time</a:t>
            </a:r>
          </a:p>
          <a:p>
            <a:r>
              <a:rPr lang="en-US" dirty="0" smtClean="0"/>
              <a:t>Will be used for final result entry</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Scale all This?</a:t>
            </a:r>
            <a:endParaRPr lang="en-US" dirty="0"/>
          </a:p>
        </p:txBody>
      </p:sp>
      <p:sp>
        <p:nvSpPr>
          <p:cNvPr id="3" name="Text Placeholder 2"/>
          <p:cNvSpPr>
            <a:spLocks noGrp="1"/>
          </p:cNvSpPr>
          <p:nvPr>
            <p:ph type="body" sz="quarter" idx="10"/>
          </p:nvPr>
        </p:nvSpPr>
        <p:spPr>
          <a:xfrm>
            <a:off x="324000" y="1405559"/>
            <a:ext cx="8494713" cy="4887086"/>
          </a:xfrm>
        </p:spPr>
        <p:txBody>
          <a:bodyPr/>
          <a:lstStyle/>
          <a:p>
            <a:r>
              <a:rPr lang="en-US" dirty="0" smtClean="0"/>
              <a:t>Scale-Up has its limits, scale-out inevitable over time.</a:t>
            </a:r>
          </a:p>
          <a:p>
            <a:r>
              <a:rPr lang="en-US" dirty="0" smtClean="0"/>
              <a:t>Use Operation-based replication scheme</a:t>
            </a:r>
          </a:p>
          <a:p>
            <a:pPr lvl="2"/>
            <a:r>
              <a:rPr lang="en-US" dirty="0" smtClean="0"/>
              <a:t>All state changes to a </a:t>
            </a:r>
            <a:r>
              <a:rPr lang="en-US" i="1" dirty="0" smtClean="0"/>
              <a:t>master</a:t>
            </a:r>
            <a:r>
              <a:rPr lang="en-US" dirty="0" smtClean="0"/>
              <a:t> instance to be described by </a:t>
            </a:r>
            <a:r>
              <a:rPr lang="en-US" b="1" dirty="0" smtClean="0">
                <a:latin typeface="Courier New" pitchFamily="49" charset="0"/>
                <a:cs typeface="Courier New" pitchFamily="49" charset="0"/>
              </a:rPr>
              <a:t>Operation</a:t>
            </a:r>
            <a:r>
              <a:rPr lang="en-US" dirty="0" smtClean="0"/>
              <a:t> objects</a:t>
            </a:r>
          </a:p>
          <a:p>
            <a:pPr lvl="2"/>
            <a:r>
              <a:rPr lang="en-US" dirty="0" smtClean="0"/>
              <a:t>Copy a master instance by serializing its state as an “initial load”</a:t>
            </a:r>
          </a:p>
          <a:p>
            <a:pPr lvl="2"/>
            <a:r>
              <a:rPr lang="en-US" dirty="0" smtClean="0"/>
              <a:t>Incrementally update </a:t>
            </a:r>
            <a:r>
              <a:rPr lang="en-US" i="1" dirty="0" smtClean="0"/>
              <a:t>replicas</a:t>
            </a:r>
            <a:r>
              <a:rPr lang="en-US" dirty="0" smtClean="0"/>
              <a:t> by pushing </a:t>
            </a:r>
            <a:r>
              <a:rPr lang="en-US" i="1" dirty="0" smtClean="0"/>
              <a:t>master</a:t>
            </a:r>
            <a:r>
              <a:rPr lang="en-US" dirty="0" smtClean="0"/>
              <a:t> </a:t>
            </a:r>
            <a:r>
              <a:rPr lang="en-US" dirty="0" smtClean="0"/>
              <a:t>operations through </a:t>
            </a:r>
            <a:r>
              <a:rPr lang="en-US" u="sng" dirty="0" err="1" smtClean="0"/>
              <a:t>RabbitMQ</a:t>
            </a:r>
            <a:endParaRPr lang="en-US" i="1" u="sng" dirty="0" smtClean="0"/>
          </a:p>
          <a:p>
            <a:r>
              <a:rPr lang="en-US" dirty="0" smtClean="0"/>
              <a:t>Potential to extend to a full-fledged </a:t>
            </a:r>
            <a:r>
              <a:rPr lang="en-US" u="sng" dirty="0" smtClean="0"/>
              <a:t>Operation Transformation</a:t>
            </a:r>
            <a:r>
              <a:rPr lang="en-US" dirty="0" smtClean="0"/>
              <a:t> scheme</a:t>
            </a:r>
          </a:p>
          <a:p>
            <a:pPr lvl="2"/>
            <a:r>
              <a:rPr lang="en-US" dirty="0" smtClean="0"/>
              <a:t>Provides eventual consistency across master and replicas</a:t>
            </a:r>
          </a:p>
          <a:p>
            <a:pPr lvl="2"/>
            <a:r>
              <a:rPr lang="en-US" dirty="0" smtClean="0"/>
              <a:t>Allows operations to be originally applied to either </a:t>
            </a:r>
            <a:r>
              <a:rPr lang="en-US" i="1" dirty="0" smtClean="0"/>
              <a:t>master</a:t>
            </a:r>
            <a:r>
              <a:rPr lang="en-US" dirty="0" smtClean="0"/>
              <a:t> or </a:t>
            </a:r>
            <a:r>
              <a:rPr lang="en-US" i="1" dirty="0" smtClean="0"/>
              <a:t>replica</a:t>
            </a:r>
          </a:p>
          <a:p>
            <a:r>
              <a:rPr lang="en-US" dirty="0" smtClean="0"/>
              <a:t>Additional benefits</a:t>
            </a:r>
          </a:p>
          <a:p>
            <a:pPr lvl="1"/>
            <a:r>
              <a:rPr lang="en-US" dirty="0" smtClean="0"/>
              <a:t>Wide-area distribution of replica supports on-site instance</a:t>
            </a:r>
          </a:p>
          <a:p>
            <a:pPr lvl="2"/>
            <a:r>
              <a:rPr lang="en-US" dirty="0" smtClean="0"/>
              <a:t>Low latency for commentators</a:t>
            </a:r>
          </a:p>
          <a:p>
            <a:pPr lvl="2"/>
            <a:r>
              <a:rPr lang="en-US" dirty="0" smtClean="0"/>
              <a:t>Can connect to a local server of a tracking provider</a:t>
            </a:r>
          </a:p>
          <a:p>
            <a:pPr lvl="1"/>
            <a:r>
              <a:rPr lang="en-US" dirty="0" smtClean="0"/>
              <a:t>Potential for quick fail-over with replicas choosing one of them as new master</a:t>
            </a:r>
          </a:p>
          <a:p>
            <a:pPr lvl="2"/>
            <a:r>
              <a:rPr lang="en-US" dirty="0" smtClean="0"/>
              <a:t>Need to address split-brain syndrome</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gray">
          <a:xfrm>
            <a:off x="2153265" y="1288026"/>
            <a:ext cx="2989006"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Scale-Out and Fault Tolerance</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grpSp>
        <p:nvGrpSpPr>
          <p:cNvPr id="52"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4"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3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6"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7"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8"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9"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811106" y="3250791"/>
            <a:ext cx="894476" cy="1370371"/>
            <a:chOff x="3292886" y="2798507"/>
            <a:chExt cx="894476" cy="1370371"/>
          </a:xfrm>
        </p:grpSpPr>
        <p:grpSp>
          <p:nvGrpSpPr>
            <p:cNvPr id="35" name="Group 34"/>
            <p:cNvGrpSpPr/>
            <p:nvPr/>
          </p:nvGrpSpPr>
          <p:grpSpPr>
            <a:xfrm>
              <a:off x="3292886" y="2798507"/>
              <a:ext cx="894476" cy="1370371"/>
              <a:chOff x="3686175" y="1333500"/>
              <a:chExt cx="1925702" cy="2162174"/>
            </a:xfrm>
          </p:grpSpPr>
          <p:pic>
            <p:nvPicPr>
              <p:cNvPr id="5"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6" name="TextBox 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endParaRPr lang="en-US" sz="1400" kern="0" dirty="0" smtClean="0">
                <a:ea typeface="Arial Unicode MS" pitchFamily="34" charset="-128"/>
                <a:cs typeface="Arial Unicode MS" pitchFamily="34" charset="-128"/>
              </a:endParaRPr>
            </a:p>
          </p:txBody>
        </p:sp>
      </p:grpSp>
      <p:sp>
        <p:nvSpPr>
          <p:cNvPr id="38" name="Rounded Rectangle 37"/>
          <p:cNvSpPr/>
          <p:nvPr/>
        </p:nvSpPr>
        <p:spPr bwMode="gray">
          <a:xfrm>
            <a:off x="3923090" y="4159047"/>
            <a:ext cx="1052051" cy="35396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Pound</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796358" y="1426907"/>
            <a:ext cx="894476" cy="1370371"/>
            <a:chOff x="3292886" y="2798507"/>
            <a:chExt cx="894476" cy="1370371"/>
          </a:xfrm>
        </p:grpSpPr>
        <p:grpSp>
          <p:nvGrpSpPr>
            <p:cNvPr id="43"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endParaRPr lang="en-US" sz="1400" kern="0" dirty="0" smtClean="0">
                <a:ea typeface="Arial Unicode MS" pitchFamily="34" charset="-128"/>
                <a:cs typeface="Arial Unicode MS" pitchFamily="34" charset="-128"/>
              </a:endParaRPr>
            </a:p>
          </p:txBody>
        </p:sp>
      </p:grpSp>
      <p:grpSp>
        <p:nvGrpSpPr>
          <p:cNvPr id="47" name="Group 46"/>
          <p:cNvGrpSpPr/>
          <p:nvPr/>
        </p:nvGrpSpPr>
        <p:grpSpPr>
          <a:xfrm>
            <a:off x="2850435" y="5010765"/>
            <a:ext cx="894476" cy="1370371"/>
            <a:chOff x="3292886" y="2798507"/>
            <a:chExt cx="894476" cy="1370371"/>
          </a:xfrm>
        </p:grpSpPr>
        <p:grpSp>
          <p:nvGrpSpPr>
            <p:cNvPr id="48" name="Group 47"/>
            <p:cNvGrpSpPr/>
            <p:nvPr/>
          </p:nvGrpSpPr>
          <p:grpSpPr>
            <a:xfrm>
              <a:off x="3292886" y="2798507"/>
              <a:ext cx="894476" cy="1370371"/>
              <a:chOff x="3686175" y="1333500"/>
              <a:chExt cx="1925702" cy="2162174"/>
            </a:xfrm>
          </p:grpSpPr>
          <p:pic>
            <p:nvPicPr>
              <p:cNvPr id="50" name="Picture 49"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51" name="TextBox 50"/>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9" name="TextBox 48"/>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endParaRPr lang="en-US" sz="1400" kern="0" dirty="0" smtClean="0">
                <a:ea typeface="Arial Unicode MS" pitchFamily="34" charset="-128"/>
                <a:cs typeface="Arial Unicode MS" pitchFamily="34" charset="-128"/>
              </a:endParaRP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descr="netzwerkadministrator.jpg"/>
          <p:cNvPicPr>
            <a:picLocks noChangeAspect="1"/>
          </p:cNvPicPr>
          <p:nvPr/>
        </p:nvPicPr>
        <p:blipFill>
          <a:blip r:embed="rId10" cstate="print"/>
          <a:stretch>
            <a:fillRect/>
          </a:stretch>
        </p:blipFill>
        <p:spPr>
          <a:xfrm>
            <a:off x="7208684" y="1720440"/>
            <a:ext cx="1414485" cy="944102"/>
          </a:xfrm>
          <a:prstGeom prst="rect">
            <a:avLst/>
          </a:prstGeom>
        </p:spPr>
      </p:pic>
      <p:cxnSp>
        <p:nvCxnSpPr>
          <p:cNvPr id="61" name="Elbow Connector 60"/>
          <p:cNvCxnSpPr>
            <a:stCxn id="59" idx="1"/>
          </p:cNvCxnSpPr>
          <p:nvPr/>
        </p:nvCxnSpPr>
        <p:spPr>
          <a:xfrm rot="10800000" flipV="1">
            <a:off x="3392130" y="2192491"/>
            <a:ext cx="3816555" cy="15732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2" name="Picture 61" descr="angry_computer_user.jpg"/>
          <p:cNvPicPr>
            <a:picLocks noChangeAspect="1"/>
          </p:cNvPicPr>
          <p:nvPr/>
        </p:nvPicPr>
        <p:blipFill>
          <a:blip r:embed="rId11" cstate="print"/>
          <a:stretch>
            <a:fillRect/>
          </a:stretch>
        </p:blipFill>
        <p:spPr>
          <a:xfrm>
            <a:off x="7276485" y="3815531"/>
            <a:ext cx="1575584" cy="923618"/>
          </a:xfrm>
          <a:prstGeom prst="rect">
            <a:avLst/>
          </a:prstGeom>
        </p:spPr>
      </p:pic>
      <p:pic>
        <p:nvPicPr>
          <p:cNvPr id="57" name="Picture 56" descr="choosing-web-browsers.jpg"/>
          <p:cNvPicPr>
            <a:picLocks noChangeAspect="1"/>
          </p:cNvPicPr>
          <p:nvPr/>
        </p:nvPicPr>
        <p:blipFill>
          <a:blip r:embed="rId12" cstate="print"/>
          <a:stretch>
            <a:fillRect/>
          </a:stretch>
        </p:blipFill>
        <p:spPr>
          <a:xfrm>
            <a:off x="6614038" y="3844410"/>
            <a:ext cx="981075" cy="981075"/>
          </a:xfrm>
          <a:prstGeom prst="rect">
            <a:avLst/>
          </a:prstGeom>
        </p:spPr>
      </p:pic>
      <p:cxnSp>
        <p:nvCxnSpPr>
          <p:cNvPr id="64" name="Straight Arrow Connector 63"/>
          <p:cNvCxnSpPr>
            <a:stCxn id="57" idx="1"/>
            <a:endCxn id="38" idx="3"/>
          </p:cNvCxnSpPr>
          <p:nvPr/>
        </p:nvCxnSpPr>
        <p:spPr>
          <a:xfrm flipH="1">
            <a:off x="4975141" y="4334948"/>
            <a:ext cx="1638897" cy="10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71768" y="1877961"/>
            <a:ext cx="197490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Admin uses </a:t>
            </a:r>
            <a:r>
              <a:rPr lang="en-US" kern="0" dirty="0" smtClean="0">
                <a:ea typeface="Arial Unicode MS" pitchFamily="34" charset="-128"/>
                <a:cs typeface="Arial Unicode MS" pitchFamily="34" charset="-128"/>
              </a:rPr>
              <a:t>master</a:t>
            </a:r>
            <a:endParaRPr lang="en-US" sz="1800" kern="0" dirty="0" smtClean="0">
              <a:ea typeface="Arial Unicode MS" pitchFamily="34" charset="-128"/>
              <a:cs typeface="Arial Unicode MS" pitchFamily="34" charset="-128"/>
            </a:endParaRPr>
          </a:p>
        </p:txBody>
      </p:sp>
      <p:cxnSp>
        <p:nvCxnSpPr>
          <p:cNvPr id="72" name="Elbow Connector 71"/>
          <p:cNvCxnSpPr>
            <a:stCxn id="38" idx="1"/>
            <a:endCxn id="50" idx="3"/>
          </p:cNvCxnSpPr>
          <p:nvPr/>
        </p:nvCxnSpPr>
        <p:spPr>
          <a:xfrm rot="10800000" flipV="1">
            <a:off x="3454648" y="4336028"/>
            <a:ext cx="468442" cy="145047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8" idx="1"/>
            <a:endCxn id="45" idx="3"/>
          </p:cNvCxnSpPr>
          <p:nvPr/>
        </p:nvCxnSpPr>
        <p:spPr>
          <a:xfrm rot="10800000">
            <a:off x="3400572" y="2202646"/>
            <a:ext cx="522519" cy="2133382"/>
          </a:xfrm>
          <a:prstGeom prst="bentConnector3">
            <a:avLst>
              <a:gd name="adj1" fmla="val 46237"/>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38" idx="1"/>
          </p:cNvCxnSpPr>
          <p:nvPr/>
        </p:nvCxnSpPr>
        <p:spPr>
          <a:xfrm rot="10800000">
            <a:off x="3342968" y="4129548"/>
            <a:ext cx="580122" cy="206480"/>
          </a:xfrm>
          <a:prstGeom prst="bentConnector3">
            <a:avLst>
              <a:gd name="adj1" fmla="val 68644"/>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34281" y="4987720"/>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endParaRPr lang="en-US" sz="1200" kern="0" dirty="0" smtClean="0">
              <a:ea typeface="Arial Unicode MS" pitchFamily="34" charset="-128"/>
              <a:cs typeface="Arial Unicode MS" pitchFamily="34" charset="-128"/>
            </a:endParaRPr>
          </a:p>
        </p:txBody>
      </p:sp>
      <p:cxnSp>
        <p:nvCxnSpPr>
          <p:cNvPr id="86" name="Straight Arrow Connector 85"/>
          <p:cNvCxnSpPr>
            <a:endCxn id="45" idx="2"/>
          </p:cNvCxnSpPr>
          <p:nvPr/>
        </p:nvCxnSpPr>
        <p:spPr>
          <a:xfrm flipH="1" flipV="1">
            <a:off x="3180314" y="2797278"/>
            <a:ext cx="5338" cy="37854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2"/>
          </p:cNvCxnSpPr>
          <p:nvPr/>
        </p:nvCxnSpPr>
        <p:spPr>
          <a:xfrm>
            <a:off x="3195062" y="4621162"/>
            <a:ext cx="10254" cy="334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59742" y="2851356"/>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endParaRPr lang="en-US" sz="1100" kern="0" dirty="0" smtClean="0">
              <a:ea typeface="Arial Unicode MS" pitchFamily="34" charset="-128"/>
              <a:cs typeface="Arial Unicode MS" pitchFamily="34" charset="-128"/>
            </a:endParaRPr>
          </a:p>
        </p:txBody>
      </p:sp>
      <p:sp>
        <p:nvSpPr>
          <p:cNvPr id="90" name="TextBox 89"/>
          <p:cNvSpPr txBox="1"/>
          <p:nvPr/>
        </p:nvSpPr>
        <p:spPr>
          <a:xfrm>
            <a:off x="2403988" y="4606415"/>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endParaRPr lang="en-US" sz="1100" kern="0" dirty="0" smtClean="0">
              <a:ea typeface="Arial Unicode MS" pitchFamily="34" charset="-128"/>
              <a:cs typeface="Arial Unicode MS" pitchFamily="34" charset="-128"/>
            </a:endParaRPr>
          </a:p>
        </p:txBody>
      </p:sp>
      <p:pic>
        <p:nvPicPr>
          <p:cNvPr id="97" name="Picture 96" descr="rabbitmq_logo_strap.png"/>
          <p:cNvPicPr>
            <a:picLocks noChangeAspect="1"/>
          </p:cNvPicPr>
          <p:nvPr/>
        </p:nvPicPr>
        <p:blipFill>
          <a:blip r:embed="rId13" cstate="print"/>
          <a:stretch>
            <a:fillRect/>
          </a:stretch>
        </p:blipFill>
        <p:spPr>
          <a:xfrm>
            <a:off x="2186258" y="3648075"/>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pic>
        <p:nvPicPr>
          <p:cNvPr id="79" name="Picture 78" descr="choosing-web-browsers.jpg"/>
          <p:cNvPicPr>
            <a:picLocks noChangeAspect="1"/>
          </p:cNvPicPr>
          <p:nvPr/>
        </p:nvPicPr>
        <p:blipFill>
          <a:blip r:embed="rId3" cstate="print"/>
          <a:stretch>
            <a:fillRect/>
          </a:stretch>
        </p:blipFill>
        <p:spPr>
          <a:xfrm>
            <a:off x="2572980" y="1341272"/>
            <a:ext cx="981075" cy="981075"/>
          </a:xfrm>
          <a:prstGeom prst="rect">
            <a:avLst/>
          </a:prstGeom>
        </p:spPr>
      </p:pic>
      <p:grpSp>
        <p:nvGrpSpPr>
          <p:cNvPr id="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4"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5"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6"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7"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8"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bwMode="gray">
          <a:xfrm>
            <a:off x="127820" y="1297858"/>
            <a:ext cx="3942735"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Low-Latency On-Site Server</a:t>
            </a:r>
            <a:endParaRPr lang="en-US" dirty="0"/>
          </a:p>
        </p:txBody>
      </p:sp>
      <p:grpSp>
        <p:nvGrpSpPr>
          <p:cNvPr id="3"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17" name="Group 36"/>
          <p:cNvGrpSpPr/>
          <p:nvPr/>
        </p:nvGrpSpPr>
        <p:grpSpPr>
          <a:xfrm>
            <a:off x="2608623" y="3240958"/>
            <a:ext cx="918521" cy="1380204"/>
            <a:chOff x="3214228" y="2788674"/>
            <a:chExt cx="918521" cy="1380204"/>
          </a:xfrm>
        </p:grpSpPr>
        <p:grpSp>
          <p:nvGrpSpPr>
            <p:cNvPr id="18" name="Group 34"/>
            <p:cNvGrpSpPr/>
            <p:nvPr/>
          </p:nvGrpSpPr>
          <p:grpSpPr>
            <a:xfrm>
              <a:off x="3214228" y="2788674"/>
              <a:ext cx="918521" cy="1380204"/>
              <a:chOff x="3516836" y="1317985"/>
              <a:chExt cx="1977468" cy="2177689"/>
            </a:xfrm>
          </p:grpSpPr>
          <p:pic>
            <p:nvPicPr>
              <p:cNvPr id="5"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6" name="TextBox 5"/>
              <p:cNvSpPr txBox="1"/>
              <p:nvPr/>
            </p:nvSpPr>
            <p:spPr>
              <a:xfrm>
                <a:off x="3516836" y="1317985"/>
                <a:ext cx="1977468"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sapsailing.local</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endParaRPr lang="en-US" sz="1400" kern="0" dirty="0" smtClean="0">
                <a:ea typeface="Arial Unicode MS" pitchFamily="34" charset="-128"/>
                <a:cs typeface="Arial Unicode MS" pitchFamily="34" charset="-128"/>
              </a:endParaRPr>
            </a:p>
          </p:txBody>
        </p:sp>
      </p:gr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355636" y="3167217"/>
            <a:ext cx="894476" cy="1370371"/>
            <a:chOff x="3292886" y="2798507"/>
            <a:chExt cx="894476" cy="1370371"/>
          </a:xfrm>
        </p:grpSpPr>
        <p:grpSp>
          <p:nvGrpSpPr>
            <p:cNvPr id="20"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endParaRPr lang="en-US" sz="1400" kern="0" dirty="0" smtClean="0">
                <a:ea typeface="Arial Unicode MS" pitchFamily="34" charset="-128"/>
                <a:cs typeface="Arial Unicode MS" pitchFamily="34" charset="-128"/>
              </a:endParaRP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53331" y="4978195"/>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endParaRPr lang="en-US" sz="1200" kern="0" dirty="0" smtClean="0">
              <a:ea typeface="Arial Unicode MS" pitchFamily="34" charset="-128"/>
              <a:cs typeface="Arial Unicode MS" pitchFamily="34" charset="-128"/>
            </a:endParaRPr>
          </a:p>
        </p:txBody>
      </p:sp>
      <p:cxnSp>
        <p:nvCxnSpPr>
          <p:cNvPr id="86" name="Straight Arrow Connector 85"/>
          <p:cNvCxnSpPr>
            <a:endCxn id="45" idx="2"/>
          </p:cNvCxnSpPr>
          <p:nvPr/>
        </p:nvCxnSpPr>
        <p:spPr>
          <a:xfrm flipH="1" flipV="1">
            <a:off x="6739592" y="4537588"/>
            <a:ext cx="5338" cy="378541"/>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54" name="Group 51"/>
          <p:cNvGrpSpPr/>
          <p:nvPr/>
        </p:nvGrpSpPr>
        <p:grpSpPr>
          <a:xfrm>
            <a:off x="6428457" y="4801828"/>
            <a:ext cx="793340" cy="974624"/>
            <a:chOff x="6915150" y="3086099"/>
            <a:chExt cx="1828800" cy="1876425"/>
          </a:xfrm>
        </p:grpSpPr>
        <p:pic>
          <p:nvPicPr>
            <p:cNvPr id="56"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58" name="Picture 57"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63" name="TextBox 62"/>
          <p:cNvSpPr txBox="1"/>
          <p:nvPr/>
        </p:nvSpPr>
        <p:spPr>
          <a:xfrm>
            <a:off x="3057832" y="6046839"/>
            <a:ext cx="85540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On-Site</a:t>
            </a:r>
            <a:endParaRPr lang="en-US" sz="1800" kern="0" dirty="0" smtClean="0">
              <a:ea typeface="Arial Unicode MS" pitchFamily="34" charset="-128"/>
              <a:cs typeface="Arial Unicode MS" pitchFamily="34" charset="-128"/>
            </a:endParaRPr>
          </a:p>
        </p:txBody>
      </p:sp>
      <p:cxnSp>
        <p:nvCxnSpPr>
          <p:cNvPr id="66" name="Straight Arrow Connector 65"/>
          <p:cNvCxnSpPr/>
          <p:nvPr/>
        </p:nvCxnSpPr>
        <p:spPr>
          <a:xfrm>
            <a:off x="894735" y="5338916"/>
            <a:ext cx="560438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45858" y="5329084"/>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endParaRPr lang="en-US" sz="1800" kern="0" dirty="0" smtClean="0">
              <a:ea typeface="Arial Unicode MS" pitchFamily="34" charset="-128"/>
              <a:cs typeface="Arial Unicode MS" pitchFamily="34" charset="-128"/>
            </a:endParaRPr>
          </a:p>
        </p:txBody>
      </p:sp>
      <p:cxnSp>
        <p:nvCxnSpPr>
          <p:cNvPr id="75" name="Straight Arrow Connector 74"/>
          <p:cNvCxnSpPr>
            <a:stCxn id="5" idx="3"/>
          </p:cNvCxnSpPr>
          <p:nvPr/>
        </p:nvCxnSpPr>
        <p:spPr>
          <a:xfrm>
            <a:off x="3291493" y="4026530"/>
            <a:ext cx="3252182" cy="25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09768" y="3711678"/>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endParaRPr lang="en-US" sz="1800" kern="0" dirty="0" smtClean="0">
              <a:ea typeface="Arial Unicode MS" pitchFamily="34" charset="-128"/>
              <a:cs typeface="Arial Unicode MS" pitchFamily="34" charset="-128"/>
            </a:endParaRPr>
          </a:p>
        </p:txBody>
      </p:sp>
      <p:sp>
        <p:nvSpPr>
          <p:cNvPr id="78" name="Rounded Rectangle 77"/>
          <p:cNvSpPr/>
          <p:nvPr/>
        </p:nvSpPr>
        <p:spPr bwMode="gray">
          <a:xfrm>
            <a:off x="2497394" y="2595717"/>
            <a:ext cx="1219199" cy="393289"/>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DNS Server, Router</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81" name="Straight Arrow Connector 80"/>
          <p:cNvCxnSpPr>
            <a:endCxn id="78" idx="0"/>
          </p:cNvCxnSpPr>
          <p:nvPr/>
        </p:nvCxnSpPr>
        <p:spPr>
          <a:xfrm flipH="1">
            <a:off x="3106994" y="2321626"/>
            <a:ext cx="4341" cy="2740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2"/>
          </p:cNvCxnSpPr>
          <p:nvPr/>
        </p:nvCxnSpPr>
        <p:spPr>
          <a:xfrm>
            <a:off x="3106994" y="2989006"/>
            <a:ext cx="4341" cy="21733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8" idx="3"/>
            <a:endCxn id="45" idx="1"/>
          </p:cNvCxnSpPr>
          <p:nvPr/>
        </p:nvCxnSpPr>
        <p:spPr>
          <a:xfrm>
            <a:off x="3716593" y="2792362"/>
            <a:ext cx="2802742" cy="1150594"/>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360874">
            <a:off x="4701396" y="3053751"/>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endParaRPr lang="en-US" sz="1800" kern="0" dirty="0" smtClean="0">
              <a:ea typeface="Arial Unicode MS" pitchFamily="34" charset="-128"/>
              <a:cs typeface="Arial Unicode MS" pitchFamily="34" charset="-128"/>
            </a:endParaRPr>
          </a:p>
        </p:txBody>
      </p:sp>
      <p:sp>
        <p:nvSpPr>
          <p:cNvPr id="103" name="TextBox 102"/>
          <p:cNvSpPr txBox="1"/>
          <p:nvPr/>
        </p:nvSpPr>
        <p:spPr>
          <a:xfrm>
            <a:off x="6803366" y="4517365"/>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endParaRPr lang="en-US" sz="1800" kern="0" dirty="0" smtClean="0">
              <a:ea typeface="Arial Unicode MS" pitchFamily="34" charset="-128"/>
              <a:cs typeface="Arial Unicode MS" pitchFamily="34" charset="-128"/>
            </a:endParaRPr>
          </a:p>
        </p:txBody>
      </p:sp>
      <p:pic>
        <p:nvPicPr>
          <p:cNvPr id="104" name="Picture 103" descr="rabbitmq_logo_strap.png"/>
          <p:cNvPicPr>
            <a:picLocks noChangeAspect="1"/>
          </p:cNvPicPr>
          <p:nvPr/>
        </p:nvPicPr>
        <p:blipFill>
          <a:blip r:embed="rId11" cstate="print"/>
          <a:stretch>
            <a:fillRect/>
          </a:stretch>
        </p:blipFill>
        <p:spPr>
          <a:xfrm>
            <a:off x="3300683" y="3848100"/>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Replication</a:t>
            </a:r>
            <a:endParaRPr lang="en-US" dirty="0"/>
          </a:p>
        </p:txBody>
      </p:sp>
      <p:sp>
        <p:nvSpPr>
          <p:cNvPr id="3" name="Text Placeholder 2"/>
          <p:cNvSpPr>
            <a:spLocks noGrp="1"/>
          </p:cNvSpPr>
          <p:nvPr>
            <p:ph type="body" sz="quarter" idx="10"/>
          </p:nvPr>
        </p:nvSpPr>
        <p:spPr/>
        <p:txBody>
          <a:bodyPr/>
          <a:lstStyle/>
          <a:p>
            <a:pPr lvl="0"/>
            <a:r>
              <a:rPr lang="en-US" dirty="0" smtClean="0"/>
              <a:t>Initial Load</a:t>
            </a:r>
          </a:p>
          <a:p>
            <a:pPr lvl="2"/>
            <a:r>
              <a:rPr lang="en-US" dirty="0" smtClean="0"/>
              <a:t>Can tak</a:t>
            </a:r>
            <a:r>
              <a:rPr lang="en-US" dirty="0" smtClean="0"/>
              <a:t>e several minutes for a server with many races loaded</a:t>
            </a:r>
          </a:p>
          <a:p>
            <a:r>
              <a:rPr lang="en-US" dirty="0" smtClean="0"/>
              <a:t>Master Restart</a:t>
            </a:r>
          </a:p>
          <a:p>
            <a:pPr lvl="2"/>
            <a:r>
              <a:rPr lang="en-US" dirty="0" smtClean="0"/>
              <a:t>What about the replica’s state? How do they re-subscribe?</a:t>
            </a:r>
          </a:p>
          <a:p>
            <a:r>
              <a:rPr lang="en-US" dirty="0" smtClean="0"/>
              <a:t>Disconnected Replica</a:t>
            </a:r>
          </a:p>
          <a:p>
            <a:pPr lvl="2"/>
            <a:r>
              <a:rPr lang="en-US" dirty="0" smtClean="0"/>
              <a:t>How to detect and how to react to temporarily or finally disconnected replica?</a:t>
            </a:r>
          </a:p>
          <a:p>
            <a:pPr lvl="2"/>
            <a:r>
              <a:rPr lang="en-US" dirty="0" smtClean="0"/>
              <a:t>How to clean up </a:t>
            </a:r>
            <a:r>
              <a:rPr lang="en-US" dirty="0" err="1" smtClean="0"/>
              <a:t>RabbitMQ</a:t>
            </a:r>
            <a:r>
              <a:rPr lang="en-US" dirty="0" smtClean="0"/>
              <a:t> queues fo</a:t>
            </a:r>
            <a:r>
              <a:rPr lang="en-US" dirty="0" smtClean="0"/>
              <a:t>r replica that “disappeared?”</a:t>
            </a:r>
            <a:endParaRPr lang="en-US" dirty="0" smtClean="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3497" y="5177767"/>
            <a:ext cx="8496000" cy="738664"/>
          </a:xfrm>
        </p:spPr>
        <p:txBody>
          <a:bodyPr/>
          <a:lstStyle/>
          <a:p>
            <a:r>
              <a:rPr lang="en-US" sz="3200" dirty="0" smtClean="0"/>
              <a:t>Are we Happy?</a:t>
            </a:r>
            <a:endParaRPr lang="en-US" sz="3200" dirty="0" smtClean="0"/>
          </a:p>
        </p:txBody>
      </p:sp>
      <p:sp>
        <p:nvSpPr>
          <p:cNvPr id="4" name="Picture Placeholder 3"/>
          <p:cNvSpPr>
            <a:spLocks noGrp="1"/>
          </p:cNvSpPr>
          <p:nvPr>
            <p:ph type="pic" sz="quarter" idx="11"/>
          </p:nvPr>
        </p:nvSpPr>
        <p:spPr/>
      </p:sp>
      <p:pic>
        <p:nvPicPr>
          <p:cNvPr id="9218" name="Picture 2"/>
          <p:cNvPicPr>
            <a:picLocks noChangeAspect="1" noChangeArrowheads="1"/>
          </p:cNvPicPr>
          <p:nvPr/>
        </p:nvPicPr>
        <p:blipFill>
          <a:blip r:embed="rId3" cstate="print"/>
          <a:srcRect/>
          <a:stretch>
            <a:fillRect/>
          </a:stretch>
        </p:blipFill>
        <p:spPr bwMode="auto">
          <a:xfrm>
            <a:off x="326764" y="164465"/>
            <a:ext cx="8492771" cy="4941249"/>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Outlook</a:t>
            </a:r>
            <a:endParaRPr lang="en-US" dirty="0"/>
          </a:p>
        </p:txBody>
      </p:sp>
      <p:sp>
        <p:nvSpPr>
          <p:cNvPr id="3" name="Text Placeholder 2"/>
          <p:cNvSpPr>
            <a:spLocks noGrp="1"/>
          </p:cNvSpPr>
          <p:nvPr>
            <p:ph type="body" sz="quarter" idx="10"/>
          </p:nvPr>
        </p:nvSpPr>
        <p:spPr/>
        <p:txBody>
          <a:bodyPr/>
          <a:lstStyle/>
          <a:p>
            <a:pPr lvl="0"/>
            <a:r>
              <a:rPr lang="en-US" dirty="0" smtClean="0"/>
              <a:t>From a Q&amp;D prototype to an application with a bunch of fans and 150kLOC</a:t>
            </a:r>
          </a:p>
          <a:p>
            <a:pPr lvl="0"/>
            <a:r>
              <a:rPr lang="en-US" dirty="0" smtClean="0"/>
              <a:t>Some architectural decisions survived and are considered helpful</a:t>
            </a:r>
          </a:p>
          <a:p>
            <a:pPr lvl="2"/>
            <a:r>
              <a:rPr lang="en-US" dirty="0" smtClean="0"/>
              <a:t>Use of Java, OSGi, Web Bundles, GWT, Eclipse as powerful tool environment</a:t>
            </a:r>
          </a:p>
          <a:p>
            <a:pPr lvl="2"/>
            <a:r>
              <a:rPr lang="en-US" dirty="0" smtClean="0"/>
              <a:t>In-Memory with DB as recovery-only works very well for live scenarios</a:t>
            </a:r>
          </a:p>
          <a:p>
            <a:pPr lvl="2"/>
            <a:r>
              <a:rPr lang="en-US" dirty="0" smtClean="0"/>
              <a:t>Java provides some basic means for parallelization and locking</a:t>
            </a:r>
            <a:endParaRPr lang="en-US" dirty="0" smtClean="0"/>
          </a:p>
          <a:p>
            <a:r>
              <a:rPr lang="en-US" dirty="0" smtClean="0"/>
              <a:t>Things that may need re-consideration</a:t>
            </a:r>
            <a:endParaRPr lang="en-US" dirty="0" smtClean="0"/>
          </a:p>
          <a:p>
            <a:pPr lvl="2"/>
            <a:r>
              <a:rPr lang="en-US" dirty="0" smtClean="0"/>
              <a:t>Having to load all histori</a:t>
            </a:r>
            <a:r>
              <a:rPr lang="en-US" dirty="0" smtClean="0"/>
              <a:t>c data to main memory seems questionable (though still feasible)</a:t>
            </a:r>
          </a:p>
          <a:p>
            <a:pPr lvl="2"/>
            <a:r>
              <a:rPr lang="en-US" dirty="0" smtClean="0"/>
              <a:t>Replication architecture by far not completed; tests at ESS look promising</a:t>
            </a:r>
          </a:p>
          <a:p>
            <a:pPr lvl="2"/>
            <a:r>
              <a:rPr lang="en-US" dirty="0" smtClean="0"/>
              <a:t>Equinox + Jetty + Apache combo showing some strange instabilities after a few weeks of up-time (Web Bundles end up in stale state and require bundle restart)</a:t>
            </a:r>
          </a:p>
          <a:p>
            <a:r>
              <a:rPr lang="en-US" dirty="0" smtClean="0"/>
              <a:t>Integration with Standard SAP Analytical Tools</a:t>
            </a:r>
          </a:p>
          <a:p>
            <a:pPr lvl="2"/>
            <a:r>
              <a:rPr lang="en-US" dirty="0" smtClean="0"/>
              <a:t>Users are increasingly asking for standard analytics features</a:t>
            </a:r>
          </a:p>
          <a:p>
            <a:pPr lvl="2"/>
            <a:r>
              <a:rPr lang="en-US" dirty="0" smtClean="0"/>
              <a:t>We will need to find good ways to hook up, e.g., to a Business Objects Universe</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342900" y="3406279"/>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185256" y="3400426"/>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5987843" y="3380611"/>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2011-2012</a:t>
            </a:r>
          </a:p>
          <a:p>
            <a:pPr lvl="2"/>
            <a:r>
              <a:rPr lang="en-US" dirty="0" smtClean="0"/>
              <a:t>First Live Leader Board with Basic Live Analytics (e.g.,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Garda</a:t>
            </a:r>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Live Data from Sailing Boats</a:t>
            </a:r>
            <a:endParaRPr lang="en-US" dirty="0"/>
          </a:p>
        </p:txBody>
      </p:sp>
      <p:pic>
        <p:nvPicPr>
          <p:cNvPr id="7" name="SAPSailingAnalytics.mp4">
            <a:hlinkClick r:id="" action="ppaction://media"/>
          </p:cNvPr>
          <p:cNvPicPr>
            <a:picLocks noRot="1" noChangeAspect="1"/>
          </p:cNvPicPr>
          <p:nvPr>
            <a:videoFile r:link="rId1"/>
          </p:nvPr>
        </p:nvPicPr>
        <p:blipFill>
          <a:blip r:embed="rId3" cstate="print"/>
          <a:stretch>
            <a:fillRect/>
          </a:stretch>
        </p:blipFill>
        <p:spPr>
          <a:xfrm>
            <a:off x="1711569" y="1683098"/>
            <a:ext cx="5694065" cy="4270549"/>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Live</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 xmlns:p14="http://schemas.microsoft.com/office/powerpoint/2010/main" val="424744403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Typical Event Set-Up</a:t>
            </a:r>
          </a:p>
          <a:p>
            <a:pPr lvl="1"/>
            <a:r>
              <a:rPr lang="en-US" dirty="0" smtClean="0"/>
              <a:t>Hospitality Program with Spectator Boats</a:t>
            </a:r>
          </a:p>
          <a:p>
            <a:pPr lvl="2"/>
            <a:r>
              <a:rPr lang="en-US" dirty="0" smtClean="0"/>
              <a:t>Live Race Analytics shown to spectators on tablets</a:t>
            </a:r>
          </a:p>
          <a:p>
            <a:pPr lvl="1"/>
            <a:r>
              <a:rPr lang="en-US" dirty="0" smtClean="0"/>
              <a:t>Lounge</a:t>
            </a:r>
          </a:p>
          <a:p>
            <a:pPr lvl="2"/>
            <a:r>
              <a:rPr lang="en-US" dirty="0" err="1" smtClean="0"/>
              <a:t>iPads</a:t>
            </a:r>
            <a:r>
              <a:rPr lang="en-US" dirty="0" smtClean="0"/>
              <a:t> and big screens</a:t>
            </a:r>
          </a:p>
          <a:p>
            <a:pPr lvl="1"/>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2980</TotalTime>
  <Words>1874</Words>
  <Application>Microsoft Office PowerPoint</Application>
  <PresentationFormat>On-screen Show (4:3)</PresentationFormat>
  <Paragraphs>327</Paragraphs>
  <Slides>47</Slides>
  <Notes>23</Notes>
  <HiddenSlides>2</HiddenSlides>
  <MMClips>1</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SAP_2013_v1.1</vt:lpstr>
      <vt:lpstr>SAP Sailing Analytics</vt:lpstr>
      <vt:lpstr>Agenda</vt:lpstr>
      <vt:lpstr>What is SAP Global Sponsorships About?</vt:lpstr>
      <vt:lpstr>Slide 4</vt:lpstr>
      <vt:lpstr>History of Sailing in Global Sponsorships </vt:lpstr>
      <vt:lpstr>Gathering Live Data from Sailing Boats</vt:lpstr>
      <vt:lpstr>Analyzing a Single Race While It’s Live</vt:lpstr>
      <vt:lpstr>Live Regatta Leaderboard Based on Live Tracking</vt:lpstr>
      <vt:lpstr>History of Sailing in Global Sponsorships </vt:lpstr>
      <vt:lpstr>Laying the Cornerstones</vt:lpstr>
      <vt:lpstr>Started with Kieler Woche 2011 Requirements</vt:lpstr>
      <vt:lpstr>Kieler Woche 2011 System Landscape, Data Flow</vt:lpstr>
      <vt:lpstr>Inside sapsailing.com</vt:lpstr>
      <vt:lpstr>Early Bundles Living Inside the Java Server</vt:lpstr>
      <vt:lpstr>Produced this Output after Four Weeks</vt:lpstr>
      <vt:lpstr>Evaluation of First Prototype</vt:lpstr>
      <vt:lpstr>Replacing a UI Layer</vt:lpstr>
      <vt:lpstr>Google Web Toolkit (GWT)</vt:lpstr>
      <vt:lpstr>Leaderboard as Re-Built with GWT</vt:lpstr>
      <vt:lpstr>Switched from Explicit Registration to OSGi Web Bundles</vt:lpstr>
      <vt:lpstr>GWT Bundles in OSGi</vt:lpstr>
      <vt:lpstr>Caching and Locking in a Highly Concurrent Environment</vt:lpstr>
      <vt:lpstr>Core Computations Easily Run in Parallel</vt:lpstr>
      <vt:lpstr>Growing Complexity, Growing Data, More Users</vt:lpstr>
      <vt:lpstr>Consider Caching</vt:lpstr>
      <vt:lpstr>Best Effort Caching</vt:lpstr>
      <vt:lpstr>Locking ─ Obviously Needed with Concurrency</vt:lpstr>
      <vt:lpstr>“Read-Read” Deadlock with ReentrantReadWriteLock</vt:lpstr>
      <vt:lpstr>Further Performance Improvements by Saving Memory</vt:lpstr>
      <vt:lpstr>Use Compact Implementation, Saving Headers + Refs</vt:lpstr>
      <vt:lpstr>Scaling an In-Memory Architecture with Replication</vt:lpstr>
      <vt:lpstr>We Go to Extremes…</vt:lpstr>
      <vt:lpstr>Live and Online Leaderboard Instead of Velcro</vt:lpstr>
      <vt:lpstr>Sailing Analytics Used by Commentators and TV Team</vt:lpstr>
      <vt:lpstr>Serving the Live Leaderboard for ESS Web Page</vt:lpstr>
      <vt:lpstr>Android App for Race Committee Support</vt:lpstr>
      <vt:lpstr>How to Scale all This?</vt:lpstr>
      <vt:lpstr>Replication for Scale-Out and Fault Tolerance</vt:lpstr>
      <vt:lpstr>Replication for Low-Latency On-Site Server</vt:lpstr>
      <vt:lpstr>Challenges with Replication</vt:lpstr>
      <vt:lpstr>Are we Happy?</vt:lpstr>
      <vt:lpstr>Summary and Outlook</vt:lpstr>
      <vt:lpstr>More Background</vt:lpstr>
      <vt:lpstr>Questions?</vt:lpstr>
      <vt:lpstr>Thank you</vt:lpstr>
      <vt:lpstr>Slide 46</vt:lpstr>
      <vt:lpstr>Slide 47</vt:lpstr>
    </vt:vector>
  </TitlesOfParts>
  <Company>SAP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Axel Uhl</cp:lastModifiedBy>
  <cp:revision>288</cp:revision>
  <dcterms:created xsi:type="dcterms:W3CDTF">2013-03-18T12:38:06Z</dcterms:created>
  <dcterms:modified xsi:type="dcterms:W3CDTF">2013-03-20T23:15:46Z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